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441" r:id="rId2"/>
    <p:sldId id="500" r:id="rId3"/>
    <p:sldId id="487" r:id="rId4"/>
    <p:sldId id="488" r:id="rId5"/>
    <p:sldId id="490" r:id="rId6"/>
    <p:sldId id="491" r:id="rId7"/>
    <p:sldId id="492" r:id="rId8"/>
    <p:sldId id="494" r:id="rId9"/>
    <p:sldId id="497" r:id="rId10"/>
    <p:sldId id="495" r:id="rId11"/>
    <p:sldId id="496" r:id="rId12"/>
    <p:sldId id="498" r:id="rId13"/>
    <p:sldId id="502" r:id="rId14"/>
    <p:sldId id="499" r:id="rId15"/>
    <p:sldId id="485" r:id="rId16"/>
    <p:sldId id="486" r:id="rId17"/>
    <p:sldId id="501" r:id="rId18"/>
    <p:sldId id="469" r:id="rId19"/>
    <p:sldId id="509" r:id="rId20"/>
    <p:sldId id="479" r:id="rId21"/>
    <p:sldId id="480" r:id="rId22"/>
    <p:sldId id="483" r:id="rId23"/>
    <p:sldId id="472" r:id="rId24"/>
    <p:sldId id="440" r:id="rId25"/>
    <p:sldId id="470" r:id="rId26"/>
    <p:sldId id="506" r:id="rId27"/>
    <p:sldId id="507" r:id="rId28"/>
    <p:sldId id="471" r:id="rId29"/>
    <p:sldId id="474" r:id="rId30"/>
    <p:sldId id="481" r:id="rId31"/>
    <p:sldId id="508" r:id="rId32"/>
    <p:sldId id="475" r:id="rId33"/>
    <p:sldId id="476" r:id="rId34"/>
    <p:sldId id="484" r:id="rId35"/>
    <p:sldId id="505" r:id="rId36"/>
    <p:sldId id="503" r:id="rId37"/>
  </p:sldIdLst>
  <p:sldSz cx="9906000" cy="6858000" type="A4"/>
  <p:notesSz cx="6794500" cy="100076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 pitchFamily="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 pitchFamily="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 pitchFamily="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 pitchFamily="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 pitchFamily="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60F"/>
    <a:srgbClr val="88D0FC"/>
    <a:srgbClr val="336699"/>
    <a:srgbClr val="008000"/>
    <a:srgbClr val="504E53"/>
    <a:srgbClr val="EA5A00"/>
    <a:srgbClr val="3B3D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42" autoAdjust="0"/>
    <p:restoredTop sz="98649" autoAdjust="0"/>
  </p:normalViewPr>
  <p:slideViewPr>
    <p:cSldViewPr>
      <p:cViewPr varScale="1">
        <p:scale>
          <a:sx n="73" d="100"/>
          <a:sy n="73" d="100"/>
        </p:scale>
        <p:origin x="-1218" y="-90"/>
      </p:cViewPr>
      <p:guideLst>
        <p:guide orient="horz" pos="709"/>
        <p:guide pos="8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55FC63B-F534-4E75-B1DF-D02599233CAA}" type="datetimeFigureOut">
              <a:rPr lang="sv-SE"/>
              <a:pPr>
                <a:defRPr/>
              </a:pPr>
              <a:t>2015-11-23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0595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50595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41C7B39-8D99-40F8-8B94-7071E29A43D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1361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50006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710" tIns="45854" rIns="91710" bIns="4585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50006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710" tIns="45854" rIns="91710" bIns="4585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8975" y="750888"/>
            <a:ext cx="5419725" cy="3752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52975"/>
            <a:ext cx="4981575" cy="45037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710" tIns="45854" rIns="91710" bIns="458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7538"/>
            <a:ext cx="2944813" cy="5000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710" tIns="45854" rIns="91710" bIns="4585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507538"/>
            <a:ext cx="2944812" cy="5000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710" tIns="45854" rIns="91710" bIns="4585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2A5DEB5-3F50-421A-9DC5-0D35A4F3174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3792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A519884-79A9-4AAE-A0DF-1A0D1BCCA52C}" type="slidenum">
              <a:rPr lang="de-DE" smtClean="0">
                <a:latin typeface="Arial" pitchFamily="34" charset="0"/>
              </a:rPr>
              <a:pPr/>
              <a:t>1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60B826-7C63-4FA1-BFED-DA99017E3428}" type="slidenum">
              <a:rPr lang="de-DE" smtClean="0">
                <a:latin typeface="Arial" pitchFamily="34" charset="0"/>
              </a:rPr>
              <a:pPr/>
              <a:t>18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6644C97-E853-4224-A04D-DD20001E399F}" type="slidenum">
              <a:rPr lang="de-DE" smtClean="0">
                <a:latin typeface="Arial" pitchFamily="34" charset="0"/>
              </a:rPr>
              <a:pPr/>
              <a:t>19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9D70E4B-DB6F-4F61-8604-4982748A92DE}" type="slidenum">
              <a:rPr lang="de-DE" smtClean="0">
                <a:latin typeface="Arial" pitchFamily="34" charset="0"/>
              </a:rPr>
              <a:pPr/>
              <a:t>23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AEDF92-44C3-4255-94F4-C171D9250E45}" type="slidenum">
              <a:rPr lang="de-DE" smtClean="0">
                <a:latin typeface="Arial" pitchFamily="34" charset="0"/>
              </a:rPr>
              <a:pPr/>
              <a:t>24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9306FF-40EC-4246-8EF7-662E2440208D}" type="slidenum">
              <a:rPr lang="de-DE" smtClean="0">
                <a:latin typeface="Arial" pitchFamily="34" charset="0"/>
              </a:rPr>
              <a:pPr/>
              <a:t>25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6644C97-E853-4224-A04D-DD20001E399F}" type="slidenum">
              <a:rPr lang="de-DE" smtClean="0">
                <a:latin typeface="Arial" pitchFamily="34" charset="0"/>
              </a:rPr>
              <a:pPr/>
              <a:t>28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F492F94-942E-4C97-B887-8F48952152F9}" type="slidenum">
              <a:rPr lang="de-DE" smtClean="0">
                <a:latin typeface="Arial" pitchFamily="34" charset="0"/>
              </a:rPr>
              <a:pPr/>
              <a:t>29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6DF1089-1213-4CC9-BFDD-81FB076A93AD}" type="slidenum">
              <a:rPr lang="de-DE" smtClean="0">
                <a:latin typeface="Arial" pitchFamily="34" charset="0"/>
              </a:rPr>
              <a:pPr/>
              <a:t>30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94768D1-30F3-481D-80CF-D6E79D201814}" type="slidenum">
              <a:rPr lang="de-DE" smtClean="0">
                <a:latin typeface="Arial" pitchFamily="34" charset="0"/>
              </a:rPr>
              <a:pPr/>
              <a:t>32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7B5A06D-2F38-4861-B5F4-A66CDEAF27FF}" type="slidenum">
              <a:rPr lang="de-DE" smtClean="0">
                <a:latin typeface="Arial" pitchFamily="34" charset="0"/>
              </a:rPr>
              <a:pPr/>
              <a:t>33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3237B8-96FB-4654-8078-4F05CB04A474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48447" y="9506228"/>
            <a:ext cx="2944579" cy="49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9FF91AA0-FBC2-4857-AA34-FDF2F52BDCA0}" type="slidenum">
              <a:rPr lang="en-US" sz="1300"/>
              <a:pPr algn="r"/>
              <a:t>4</a:t>
            </a:fld>
            <a:endParaRPr lang="en-US" sz="13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48447" y="9506228"/>
            <a:ext cx="2944579" cy="49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1810B997-5901-40A3-9E9A-008C14474F58}" type="slidenum">
              <a:rPr lang="en-US" sz="1300"/>
              <a:pPr algn="r"/>
              <a:t>6</a:t>
            </a:fld>
            <a:endParaRPr lang="en-US" sz="13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48447" y="9506228"/>
            <a:ext cx="2944579" cy="49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A5975113-6C05-4C64-BBEE-3957914B770D}" type="slidenum">
              <a:rPr lang="en-US" sz="1300"/>
              <a:pPr algn="r"/>
              <a:t>8</a:t>
            </a:fld>
            <a:endParaRPr lang="en-US" sz="13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C38028-988E-4AEF-8975-8CFE9B775E43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SzPct val="100000"/>
            </a:pPr>
            <a:fld id="{008CC8AB-3200-45EA-A55D-CB18AB39FB6C}" type="slidenum">
              <a:rPr lang="de-DE" altLang="de-DE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pPr>
                <a:buSzPct val="100000"/>
              </a:pPr>
              <a:t>14</a:t>
            </a:fld>
            <a:endParaRPr lang="de-DE" altLang="de-DE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z="800" smtClean="0">
              <a:latin typeface="Arial" pitchFamily="34" charset="0"/>
            </a:endParaRPr>
          </a:p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34ABBF-298A-4325-9E59-D763A9C64C3D}" type="slidenum">
              <a:rPr lang="de-DE" smtClean="0">
                <a:latin typeface="Arial" pitchFamily="34" charset="0"/>
              </a:rPr>
              <a:pPr/>
              <a:t>16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60B826-7C63-4FA1-BFED-DA99017E3428}" type="slidenum">
              <a:rPr lang="de-DE" smtClean="0">
                <a:latin typeface="Arial" pitchFamily="34" charset="0"/>
              </a:rPr>
              <a:pPr/>
              <a:t>17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3C48B-5917-4747-909A-8376AF8051A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</a:t>
            </a:r>
            <a:r>
              <a:rPr lang="en-US" err="1"/>
              <a:t>SebaKMT</a:t>
            </a:r>
            <a:r>
              <a:rPr lang="en-US"/>
              <a:t> – Measuring and locating techniques – MADE in GERMANY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23377" y="990600"/>
            <a:ext cx="8420100" cy="5105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2012 </a:t>
            </a:r>
            <a:r>
              <a:rPr lang="en-US" dirty="0" err="1"/>
              <a:t>SebaKMT</a:t>
            </a:r>
            <a:r>
              <a:rPr lang="en-US" dirty="0"/>
              <a:t> – Measuring and locating techniques – MADE in GERMANY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61126D-831C-4738-9BF6-9610A52306A9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</a:t>
            </a:r>
            <a:r>
              <a:rPr lang="en-US" err="1"/>
              <a:t>SebaKMT</a:t>
            </a:r>
            <a:r>
              <a:rPr lang="en-US"/>
              <a:t> – Measuring and locating techniques – MADE in GERMANY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59F80-F888-41BA-8B94-A26DB45DDAF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</a:t>
            </a:r>
            <a:r>
              <a:rPr lang="en-US" err="1"/>
              <a:t>SebaKMT</a:t>
            </a:r>
            <a:r>
              <a:rPr lang="en-US"/>
              <a:t> – Measuring and locating techniques – MADE in GERMANY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7647C-FE94-4AA4-8139-FEBDD7AEB94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667750" y="6154738"/>
            <a:ext cx="199496" cy="82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631825"/>
            <a:fld id="{BA603039-5149-4D8E-9F6C-1819E90ACF13}" type="slidenum">
              <a:rPr lang="en-US" sz="600">
                <a:solidFill>
                  <a:srgbClr val="333333"/>
                </a:solidFill>
              </a:rPr>
              <a:pPr defTabSz="631825"/>
              <a:t>‹#›</a:t>
            </a:fld>
            <a:endParaRPr lang="en-US" sz="600">
              <a:solidFill>
                <a:srgbClr val="333333"/>
              </a:solidFill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1049073" y="5748338"/>
            <a:ext cx="7886965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" name="Picture 7" descr="Megger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0" y="6078538"/>
            <a:ext cx="24765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286000"/>
            <a:ext cx="8420100" cy="11430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 w="12700">
            <a:miter lim="800000"/>
            <a:headEnd type="none" w="sm" len="sm"/>
            <a:tailEnd type="none" w="sm" len="sm"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v-SE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563" y="82550"/>
            <a:ext cx="5559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990600"/>
            <a:ext cx="84201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5113" y="6381750"/>
            <a:ext cx="5780087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1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© 2012 </a:t>
            </a:r>
            <a:r>
              <a:rPr lang="en-US" err="1"/>
              <a:t>SebaKMT</a:t>
            </a:r>
            <a:r>
              <a:rPr lang="en-US"/>
              <a:t> – Measuring and locating techniques – MADE in GERMANY</a:t>
            </a: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83500" y="6381750"/>
            <a:ext cx="206375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90F3417A-D334-4D13-B08A-C3FA575A63F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8" name="Rectangle 3"/>
          <p:cNvSpPr/>
          <p:nvPr userDrawn="1"/>
        </p:nvSpPr>
        <p:spPr bwMode="auto">
          <a:xfrm>
            <a:off x="0" y="0"/>
            <a:ext cx="390525" cy="100171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  <a:extLst/>
        </p:spPr>
        <p:txBody>
          <a:bodyPr wrap="none" lIns="107287" tIns="53643" rIns="107287" bIns="53643"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1031" name="Picture 6" descr="C:\My Documents\Megger_logo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0225" y="188913"/>
            <a:ext cx="141128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/>
          <p:nvPr userDrawn="1"/>
        </p:nvSpPr>
        <p:spPr bwMode="auto">
          <a:xfrm>
            <a:off x="0" y="989013"/>
            <a:ext cx="390525" cy="5868987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  <a:extLst/>
        </p:spPr>
        <p:txBody>
          <a:bodyPr wrap="none" lIns="107287" tIns="53643" rIns="107287" bIns="53643"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39" r:id="rId2"/>
    <p:sldLayoutId id="2147484140" r:id="rId3"/>
    <p:sldLayoutId id="2147484141" r:id="rId4"/>
    <p:sldLayoutId id="2147484143" r:id="rId5"/>
    <p:sldLayoutId id="2147484144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B3D3C"/>
          </a:solidFill>
          <a:latin typeface="Arial" charset="0"/>
          <a:ea typeface="ヒラギノ角ゴ Pro W3" pitchFamily="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B3D3C"/>
          </a:solidFill>
          <a:latin typeface="Arial" charset="0"/>
          <a:ea typeface="ヒラギノ角ゴ Pro W3" pitchFamily="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B3D3C"/>
          </a:solidFill>
          <a:latin typeface="Arial" charset="0"/>
          <a:ea typeface="ヒラギノ角ゴ Pro W3" pitchFamily="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B3D3C"/>
          </a:solidFill>
          <a:latin typeface="Arial" charset="0"/>
          <a:ea typeface="ヒラギノ角ゴ Pro W3" pitchFamily="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work\BizDev\trafo\Trafo%20van\International%20van\PDBLite_TransMasterForm.wmv" TargetMode="Externa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mhellqvist\Documents\0_Megger\Countries\!Other%20countries\FR\EdF\20141120_EdF%20Meeting%20Tours_3_Megger%20tools.ppt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313B003-A4DB-4E7C-AB67-32DF34507335}" type="slidenum">
              <a:rPr lang="de-DE" smtClean="0">
                <a:latin typeface="Arial" pitchFamily="34" charset="0"/>
              </a:rPr>
              <a:pPr/>
              <a:t>1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4099" name="Titel 1"/>
          <p:cNvSpPr>
            <a:spLocks noGrp="1"/>
          </p:cNvSpPr>
          <p:nvPr>
            <p:ph type="title"/>
          </p:nvPr>
        </p:nvSpPr>
        <p:spPr>
          <a:xfrm>
            <a:off x="427038" y="0"/>
            <a:ext cx="7489825" cy="908050"/>
          </a:xfrm>
        </p:spPr>
        <p:txBody>
          <a:bodyPr/>
          <a:lstStyle/>
          <a:p>
            <a:r>
              <a:rPr lang="en-GB" sz="1400" smtClean="0"/>
              <a:t> </a:t>
            </a:r>
          </a:p>
        </p:txBody>
      </p:sp>
      <p:sp>
        <p:nvSpPr>
          <p:cNvPr id="4100" name="Textfeld 11"/>
          <p:cNvSpPr txBox="1">
            <a:spLocks noChangeArrowheads="1"/>
          </p:cNvSpPr>
          <p:nvPr/>
        </p:nvSpPr>
        <p:spPr bwMode="auto">
          <a:xfrm>
            <a:off x="704850" y="1628775"/>
            <a:ext cx="6335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>
              <a:cs typeface="Arial" pitchFamily="34" charset="0"/>
            </a:endParaRPr>
          </a:p>
          <a:p>
            <a:endParaRPr lang="en-US" b="1">
              <a:cs typeface="Arial" pitchFamily="34" charset="0"/>
            </a:endParaRPr>
          </a:p>
        </p:txBody>
      </p:sp>
      <p:sp>
        <p:nvSpPr>
          <p:cNvPr id="4101" name="Textfeld 5"/>
          <p:cNvSpPr txBox="1">
            <a:spLocks noChangeArrowheads="1"/>
          </p:cNvSpPr>
          <p:nvPr/>
        </p:nvSpPr>
        <p:spPr bwMode="auto">
          <a:xfrm>
            <a:off x="1208088" y="2205038"/>
            <a:ext cx="813752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dirty="0" smtClean="0"/>
              <a:t>Transformer condition assessment with an integrated test van</a:t>
            </a:r>
            <a:endParaRPr lang="en-US" sz="4000" dirty="0"/>
          </a:p>
          <a:p>
            <a:endParaRPr lang="en-US" sz="36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 smtClean="0"/>
              <a:t>So many tests to do?</a:t>
            </a:r>
            <a:endParaRPr lang="sv-SE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2012 SebaKMT – Measuring and locating techniques – MADE in GERMANY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61126D-831C-4738-9BF6-9610A52306A9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6616" y="890290"/>
            <a:ext cx="6940947" cy="5205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 smtClean="0"/>
              <a:t>Ambient conditions?</a:t>
            </a:r>
            <a:endParaRPr lang="sv-SE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2012 SebaKMT – Measuring and locating techniques – MADE in GERMANY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61126D-831C-4738-9BF6-9610A52306A9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grpSp>
        <p:nvGrpSpPr>
          <p:cNvPr id="11" name="Group 10"/>
          <p:cNvGrpSpPr/>
          <p:nvPr/>
        </p:nvGrpSpPr>
        <p:grpSpPr>
          <a:xfrm>
            <a:off x="6881664" y="1052736"/>
            <a:ext cx="3024336" cy="5460851"/>
            <a:chOff x="6609184" y="1196752"/>
            <a:chExt cx="3024336" cy="5460851"/>
          </a:xfrm>
        </p:grpSpPr>
        <p:pic>
          <p:nvPicPr>
            <p:cNvPr id="44036" name="Picture 1" descr="image00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09184" y="2780928"/>
              <a:ext cx="2676525" cy="387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113240" y="1196752"/>
              <a:ext cx="25202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3200" b="1" dirty="0">
                  <a:latin typeface="+mj-lt"/>
                  <a:ea typeface="+mj-ea"/>
                  <a:cs typeface="+mj-cs"/>
                </a:rPr>
                <a:t>Or tangled cables?</a:t>
              </a:r>
            </a:p>
          </p:txBody>
        </p:sp>
      </p:grpSp>
      <p:pic>
        <p:nvPicPr>
          <p:cNvPr id="44035" name="Picture 3" descr="C:\Users\mhellqvist\Documents\0_Megger\Market\Events\20141203_EILAT\Tx Test van\Photos\DSC036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6696" y="702568"/>
            <a:ext cx="4731792" cy="6309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563" y="180504"/>
            <a:ext cx="7413773" cy="584200"/>
          </a:xfrm>
        </p:spPr>
        <p:txBody>
          <a:bodyPr/>
          <a:lstStyle/>
          <a:p>
            <a:r>
              <a:rPr lang="sv-SE" sz="3200" dirty="0" smtClean="0"/>
              <a:t>Number of climbs up and down a ladder?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2012 SebaKMT – Measuring and locating techniques – MADE in GERMANY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61126D-831C-4738-9BF6-9610A52306A9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5013" y="764704"/>
            <a:ext cx="4395974" cy="586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2012 SebaKMT – Measuring and locating techniques – MADE in GERMANY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C7647C-FE94-4AA4-8139-FEBDD7AEB94A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4" name="Picture 4" descr="Questions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0" y="2000250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65ABA08-A7F2-4D2E-BFBC-A9DB2EADAFB7}" type="slidenum">
              <a:rPr lang="en-GB" altLang="de-DE" smtClean="0">
                <a:solidFill>
                  <a:srgbClr val="FFFFFF"/>
                </a:solidFill>
                <a:latin typeface="Arial" pitchFamily="34" charset="0"/>
                <a:sym typeface="Arial" pitchFamily="34" charset="0"/>
              </a:rPr>
              <a:pPr/>
              <a:t>14</a:t>
            </a:fld>
            <a:endParaRPr lang="en-GB" altLang="de-DE" smtClean="0">
              <a:solidFill>
                <a:srgbClr val="FFFFFF"/>
              </a:solidFill>
              <a:latin typeface="Arial" pitchFamily="34" charset="0"/>
              <a:sym typeface="Arial" pitchFamily="34" charset="0"/>
            </a:endParaRPr>
          </a:p>
        </p:txBody>
      </p:sp>
      <p:sp>
        <p:nvSpPr>
          <p:cNvPr id="13315" name="Text Box 10"/>
          <p:cNvSpPr txBox="1">
            <a:spLocks noChangeArrowheads="1"/>
          </p:cNvSpPr>
          <p:nvPr/>
        </p:nvSpPr>
        <p:spPr bwMode="auto">
          <a:xfrm>
            <a:off x="827221" y="890589"/>
            <a:ext cx="821027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altLang="de-DE" sz="1400" b="1">
              <a:solidFill>
                <a:srgbClr val="FF0000"/>
              </a:solidFill>
              <a:sym typeface="Arial" pitchFamily="34" charset="0"/>
            </a:endParaRPr>
          </a:p>
          <a:p>
            <a:r>
              <a:rPr lang="en-GB" altLang="de-DE" sz="1400" b="1">
                <a:solidFill>
                  <a:srgbClr val="FF0000"/>
                </a:solidFill>
                <a:sym typeface="Arial" pitchFamily="34" charset="0"/>
              </a:rPr>
              <a:t>The Variant: cable fault location, cable testing and diagnosis in a modular system</a:t>
            </a:r>
          </a:p>
          <a:p>
            <a:endParaRPr lang="en-GB" altLang="de-DE" sz="1400" b="1">
              <a:solidFill>
                <a:srgbClr val="FF0000"/>
              </a:solidFill>
              <a:sym typeface="Arial" pitchFamily="34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776412" y="0"/>
            <a:ext cx="6914670" cy="90805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ヒラギノ角ゴ Pro W3" pitchFamily="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ヒラギノ角ゴ Pro W3" pitchFamily="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ヒラギノ角ゴ Pro W3" pitchFamily="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ヒラギノ角ゴ Pro W3" pitchFamily="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B3D3C"/>
                </a:solidFill>
                <a:latin typeface="Arial" charset="0"/>
                <a:ea typeface="ヒラギノ角ゴ Pro W3" pitchFamily="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B3D3C"/>
                </a:solidFill>
                <a:latin typeface="Arial" charset="0"/>
                <a:ea typeface="ヒラギノ角ゴ Pro W3" pitchFamily="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B3D3C"/>
                </a:solidFill>
                <a:latin typeface="Arial" charset="0"/>
                <a:ea typeface="ヒラギノ角ゴ Pro W3" pitchFamily="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B3D3C"/>
                </a:solidFill>
                <a:latin typeface="Arial" charset="0"/>
                <a:ea typeface="ヒラギノ角ゴ Pro W3" pitchFamily="4" charset="-128"/>
              </a:defRPr>
            </a:lvl9pPr>
          </a:lstStyle>
          <a:p>
            <a:pPr>
              <a:defRPr/>
            </a:pPr>
            <a:r>
              <a:rPr lang="en-US" altLang="de-DE" sz="3200" kern="0" dirty="0" smtClean="0">
                <a:solidFill>
                  <a:schemeClr val="tx1"/>
                </a:solidFill>
              </a:rPr>
              <a:t>Cable test van</a:t>
            </a:r>
            <a:endParaRPr lang="en-US" altLang="de-DE" sz="3200" b="0" kern="0" dirty="0" smtClean="0">
              <a:solidFill>
                <a:schemeClr val="tx1"/>
              </a:solidFill>
            </a:endParaRPr>
          </a:p>
        </p:txBody>
      </p:sp>
      <p:pic>
        <p:nvPicPr>
          <p:cNvPr id="13317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9844" y="1555750"/>
            <a:ext cx="6547899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 idx="4294967295"/>
          </p:nvPr>
        </p:nvSpPr>
        <p:spPr>
          <a:xfrm>
            <a:off x="741363" y="485775"/>
            <a:ext cx="8420100" cy="1143000"/>
          </a:xfrm>
        </p:spPr>
        <p:txBody>
          <a:bodyPr/>
          <a:lstStyle/>
          <a:p>
            <a:r>
              <a:rPr lang="sv-SE" smtClean="0">
                <a:latin typeface="Frutiger LT 55 Roman"/>
              </a:rPr>
              <a:t>Historie Kabelmesswagen</a:t>
            </a:r>
            <a:br>
              <a:rPr lang="sv-SE" smtClean="0">
                <a:latin typeface="Frutiger LT 55 Roman"/>
              </a:rPr>
            </a:br>
            <a:r>
              <a:rPr lang="sv-SE" smtClean="0">
                <a:latin typeface="Frutiger LT 55 Roman"/>
              </a:rPr>
              <a:t/>
            </a:r>
            <a:br>
              <a:rPr lang="sv-SE" smtClean="0">
                <a:latin typeface="Frutiger LT 55 Roman"/>
              </a:rPr>
            </a:br>
            <a:r>
              <a:rPr lang="sv-SE" smtClean="0">
                <a:latin typeface="Frutiger LT 55 Roman"/>
              </a:rPr>
              <a:t/>
            </a:r>
            <a:br>
              <a:rPr lang="sv-SE" smtClean="0">
                <a:latin typeface="Frutiger LT 55 Roman"/>
              </a:rPr>
            </a:br>
            <a:r>
              <a:rPr lang="en-US" smtClean="0">
                <a:latin typeface="Frutiger LT 45 Light"/>
              </a:rPr>
              <a:t/>
            </a:r>
            <a:br>
              <a:rPr lang="en-US" smtClean="0">
                <a:latin typeface="Frutiger LT 45 Light"/>
              </a:rPr>
            </a:br>
            <a:endParaRPr lang="en-US" smtClean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1844675"/>
            <a:ext cx="390525" cy="5013325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 algn="ctr"/>
            <a:endParaRPr lang="en-GB" sz="2400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390525" cy="1871663"/>
          </a:xfrm>
          <a:prstGeom prst="rect">
            <a:avLst/>
          </a:prstGeom>
          <a:solidFill>
            <a:schemeClr val="tx2"/>
          </a:solidFill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 algn="ctr"/>
            <a:endParaRPr lang="en-GB" sz="2400"/>
          </a:p>
        </p:txBody>
      </p:sp>
      <p:pic>
        <p:nvPicPr>
          <p:cNvPr id="5125" name="Picture 6" descr="C:\My Documents\Megger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9075" y="6508750"/>
            <a:ext cx="1171575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http://www.sebakmt.com/uploads/tx_j2prodpics/centrix-komb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4150" y="4941888"/>
            <a:ext cx="22939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Pfeil nach unten 30"/>
          <p:cNvSpPr>
            <a:spLocks noChangeArrowheads="1"/>
          </p:cNvSpPr>
          <p:nvPr/>
        </p:nvSpPr>
        <p:spPr bwMode="auto">
          <a:xfrm rot="-5400000">
            <a:off x="4634706" y="-304006"/>
            <a:ext cx="792163" cy="8112125"/>
          </a:xfrm>
          <a:prstGeom prst="downArrow">
            <a:avLst>
              <a:gd name="adj1" fmla="val 50000"/>
              <a:gd name="adj2" fmla="val 5001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5128" name="Rechteck 9"/>
          <p:cNvSpPr>
            <a:spLocks noChangeArrowheads="1"/>
          </p:cNvSpPr>
          <p:nvPr/>
        </p:nvSpPr>
        <p:spPr bwMode="auto">
          <a:xfrm>
            <a:off x="584200" y="2276475"/>
            <a:ext cx="2419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/>
              <a:t>First </a:t>
            </a:r>
            <a:r>
              <a:rPr lang="de-DE" sz="1400"/>
              <a:t>cable</a:t>
            </a:r>
            <a:br>
              <a:rPr lang="de-DE" sz="1400"/>
            </a:br>
            <a:r>
              <a:rPr lang="de-DE" sz="1400"/>
              <a:t> test van</a:t>
            </a:r>
          </a:p>
        </p:txBody>
      </p:sp>
      <p:sp>
        <p:nvSpPr>
          <p:cNvPr id="5129" name="Rechteck 10"/>
          <p:cNvSpPr>
            <a:spLocks noChangeArrowheads="1"/>
          </p:cNvSpPr>
          <p:nvPr/>
        </p:nvSpPr>
        <p:spPr bwMode="auto">
          <a:xfrm>
            <a:off x="1052513" y="3573463"/>
            <a:ext cx="82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1969 </a:t>
            </a:r>
          </a:p>
        </p:txBody>
      </p:sp>
      <p:sp>
        <p:nvSpPr>
          <p:cNvPr id="5130" name="Rechteck 11"/>
          <p:cNvSpPr>
            <a:spLocks noChangeArrowheads="1"/>
          </p:cNvSpPr>
          <p:nvPr/>
        </p:nvSpPr>
        <p:spPr bwMode="auto">
          <a:xfrm>
            <a:off x="1987550" y="3573463"/>
            <a:ext cx="827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1980 </a:t>
            </a:r>
          </a:p>
        </p:txBody>
      </p:sp>
      <p:sp>
        <p:nvSpPr>
          <p:cNvPr id="5131" name="Rechteck 12"/>
          <p:cNvSpPr>
            <a:spLocks noChangeArrowheads="1"/>
          </p:cNvSpPr>
          <p:nvPr/>
        </p:nvSpPr>
        <p:spPr bwMode="auto">
          <a:xfrm>
            <a:off x="1285875" y="4149725"/>
            <a:ext cx="2341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/>
              <a:t>500</a:t>
            </a:r>
            <a:r>
              <a:rPr lang="de-DE" sz="1400"/>
              <a:t> test vans delivered</a:t>
            </a:r>
            <a:br>
              <a:rPr lang="de-DE" sz="1400"/>
            </a:br>
            <a:r>
              <a:rPr lang="de-DE" sz="1400"/>
              <a:t> to USSR</a:t>
            </a:r>
          </a:p>
        </p:txBody>
      </p:sp>
      <p:sp>
        <p:nvSpPr>
          <p:cNvPr id="5132" name="Rechteck 13"/>
          <p:cNvSpPr>
            <a:spLocks noChangeArrowheads="1"/>
          </p:cNvSpPr>
          <p:nvPr/>
        </p:nvSpPr>
        <p:spPr bwMode="auto">
          <a:xfrm>
            <a:off x="2925763" y="3573463"/>
            <a:ext cx="82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1985 </a:t>
            </a:r>
          </a:p>
        </p:txBody>
      </p:sp>
      <p:sp>
        <p:nvSpPr>
          <p:cNvPr id="5133" name="Rechteck 14"/>
          <p:cNvSpPr>
            <a:spLocks noChangeArrowheads="1"/>
          </p:cNvSpPr>
          <p:nvPr/>
        </p:nvSpPr>
        <p:spPr bwMode="auto">
          <a:xfrm>
            <a:off x="2066925" y="2924175"/>
            <a:ext cx="1951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/>
              <a:t>1000</a:t>
            </a:r>
            <a:r>
              <a:rPr lang="de-DE" sz="1400"/>
              <a:t> vans to USSR</a:t>
            </a:r>
          </a:p>
        </p:txBody>
      </p:sp>
      <p:sp>
        <p:nvSpPr>
          <p:cNvPr id="5134" name="Rechteck 15"/>
          <p:cNvSpPr>
            <a:spLocks noChangeArrowheads="1"/>
          </p:cNvSpPr>
          <p:nvPr/>
        </p:nvSpPr>
        <p:spPr bwMode="auto">
          <a:xfrm>
            <a:off x="3860800" y="3573463"/>
            <a:ext cx="82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1988 </a:t>
            </a:r>
          </a:p>
        </p:txBody>
      </p:sp>
      <p:sp>
        <p:nvSpPr>
          <p:cNvPr id="5135" name="Rechteck 16"/>
          <p:cNvSpPr>
            <a:spLocks noChangeArrowheads="1"/>
          </p:cNvSpPr>
          <p:nvPr/>
        </p:nvSpPr>
        <p:spPr bwMode="auto">
          <a:xfrm>
            <a:off x="3470275" y="2420938"/>
            <a:ext cx="1639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/>
              <a:t>2000</a:t>
            </a:r>
            <a:r>
              <a:rPr lang="de-DE" sz="1400"/>
              <a:t> vans worldwide</a:t>
            </a:r>
          </a:p>
        </p:txBody>
      </p:sp>
      <p:sp>
        <p:nvSpPr>
          <p:cNvPr id="5136" name="Rechteck 17"/>
          <p:cNvSpPr>
            <a:spLocks noChangeArrowheads="1"/>
          </p:cNvSpPr>
          <p:nvPr/>
        </p:nvSpPr>
        <p:spPr bwMode="auto">
          <a:xfrm>
            <a:off x="7724775" y="3573463"/>
            <a:ext cx="827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2012 </a:t>
            </a:r>
          </a:p>
        </p:txBody>
      </p:sp>
      <p:sp>
        <p:nvSpPr>
          <p:cNvPr id="5137" name="Rechteck 18"/>
          <p:cNvSpPr>
            <a:spLocks noChangeArrowheads="1"/>
          </p:cNvSpPr>
          <p:nvPr/>
        </p:nvSpPr>
        <p:spPr bwMode="auto">
          <a:xfrm>
            <a:off x="7059613" y="2563813"/>
            <a:ext cx="1951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/>
              <a:t>4000 </a:t>
            </a:r>
            <a:r>
              <a:rPr lang="de-DE" sz="1400"/>
              <a:t>vans worldwide</a:t>
            </a:r>
          </a:p>
        </p:txBody>
      </p:sp>
      <p:cxnSp>
        <p:nvCxnSpPr>
          <p:cNvPr id="5138" name="Gerade Verbindung 20"/>
          <p:cNvCxnSpPr>
            <a:cxnSpLocks noChangeShapeType="1"/>
            <a:endCxn id="5129" idx="0"/>
          </p:cNvCxnSpPr>
          <p:nvPr/>
        </p:nvCxnSpPr>
        <p:spPr bwMode="auto">
          <a:xfrm>
            <a:off x="1285875" y="2924175"/>
            <a:ext cx="179388" cy="6492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9" name="Gerade Verbindung 23"/>
          <p:cNvCxnSpPr>
            <a:cxnSpLocks noChangeShapeType="1"/>
            <a:stCxn id="5131" idx="0"/>
            <a:endCxn id="5130" idx="2"/>
          </p:cNvCxnSpPr>
          <p:nvPr/>
        </p:nvCxnSpPr>
        <p:spPr bwMode="auto">
          <a:xfrm flipH="1" flipV="1">
            <a:off x="2400300" y="3973513"/>
            <a:ext cx="57150" cy="1762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40" name="Gerade Verbindung 26"/>
          <p:cNvCxnSpPr>
            <a:cxnSpLocks noChangeShapeType="1"/>
            <a:stCxn id="5133" idx="2"/>
          </p:cNvCxnSpPr>
          <p:nvPr/>
        </p:nvCxnSpPr>
        <p:spPr bwMode="auto">
          <a:xfrm>
            <a:off x="3041650" y="3232150"/>
            <a:ext cx="117475" cy="3413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41" name="Gerade Verbindung 28"/>
          <p:cNvCxnSpPr>
            <a:cxnSpLocks noChangeShapeType="1"/>
            <a:endCxn id="5134" idx="0"/>
          </p:cNvCxnSpPr>
          <p:nvPr/>
        </p:nvCxnSpPr>
        <p:spPr bwMode="auto">
          <a:xfrm>
            <a:off x="4251325" y="2997200"/>
            <a:ext cx="22225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23" name="Picture 4" descr="500_Messwagen_2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1286592" y="4673674"/>
            <a:ext cx="2209994" cy="1419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43" name="Rechteck 32"/>
          <p:cNvSpPr>
            <a:spLocks noChangeArrowheads="1"/>
          </p:cNvSpPr>
          <p:nvPr/>
        </p:nvSpPr>
        <p:spPr bwMode="auto">
          <a:xfrm>
            <a:off x="5811838" y="3573463"/>
            <a:ext cx="82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1997 </a:t>
            </a:r>
          </a:p>
        </p:txBody>
      </p:sp>
      <p:sp>
        <p:nvSpPr>
          <p:cNvPr id="5144" name="Rechteck 33"/>
          <p:cNvSpPr>
            <a:spLocks noChangeArrowheads="1"/>
          </p:cNvSpPr>
          <p:nvPr/>
        </p:nvSpPr>
        <p:spPr bwMode="auto">
          <a:xfrm>
            <a:off x="5186363" y="2781300"/>
            <a:ext cx="15605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/>
              <a:t>Vario KMT</a:t>
            </a:r>
          </a:p>
        </p:txBody>
      </p:sp>
      <p:cxnSp>
        <p:nvCxnSpPr>
          <p:cNvPr id="5145" name="Gerade Verbindung 37"/>
          <p:cNvCxnSpPr>
            <a:cxnSpLocks noChangeShapeType="1"/>
            <a:stCxn id="5144" idx="2"/>
            <a:endCxn id="5143" idx="0"/>
          </p:cNvCxnSpPr>
          <p:nvPr/>
        </p:nvCxnSpPr>
        <p:spPr bwMode="auto">
          <a:xfrm>
            <a:off x="5967413" y="3089275"/>
            <a:ext cx="257175" cy="4841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27" name="Picture 4" descr="Vario_innen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4953001" y="1628800"/>
            <a:ext cx="1892762" cy="1031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47" name="Rechteck 40"/>
          <p:cNvSpPr>
            <a:spLocks noChangeArrowheads="1"/>
          </p:cNvSpPr>
          <p:nvPr/>
        </p:nvSpPr>
        <p:spPr bwMode="auto">
          <a:xfrm>
            <a:off x="6789738" y="3573463"/>
            <a:ext cx="82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2006 </a:t>
            </a:r>
          </a:p>
        </p:txBody>
      </p:sp>
      <p:cxnSp>
        <p:nvCxnSpPr>
          <p:cNvPr id="5148" name="Gerade Verbindung 46"/>
          <p:cNvCxnSpPr>
            <a:cxnSpLocks noChangeShapeType="1"/>
          </p:cNvCxnSpPr>
          <p:nvPr/>
        </p:nvCxnSpPr>
        <p:spPr bwMode="auto">
          <a:xfrm flipH="1">
            <a:off x="7761288" y="3141663"/>
            <a:ext cx="157162" cy="4302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149" name="Rechteck 49"/>
          <p:cNvSpPr>
            <a:spLocks noChangeArrowheads="1"/>
          </p:cNvSpPr>
          <p:nvPr/>
        </p:nvSpPr>
        <p:spPr bwMode="auto">
          <a:xfrm>
            <a:off x="5576888" y="4491038"/>
            <a:ext cx="1951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/>
              <a:t>Centrix 1/3-ph</a:t>
            </a:r>
          </a:p>
        </p:txBody>
      </p:sp>
      <p:cxnSp>
        <p:nvCxnSpPr>
          <p:cNvPr id="5150" name="Gerade Verbindung 51"/>
          <p:cNvCxnSpPr>
            <a:cxnSpLocks noChangeShapeType="1"/>
            <a:stCxn id="5147" idx="2"/>
          </p:cNvCxnSpPr>
          <p:nvPr/>
        </p:nvCxnSpPr>
        <p:spPr bwMode="auto">
          <a:xfrm flipH="1">
            <a:off x="6669088" y="3973513"/>
            <a:ext cx="533400" cy="3921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33" name="Grafik 32" descr="variant3.JPG"/>
          <p:cNvPicPr>
            <a:picLocks noChangeAspect="1"/>
          </p:cNvPicPr>
          <p:nvPr/>
        </p:nvPicPr>
        <p:blipFill>
          <a:blip r:embed="rId6" cstate="email">
            <a:extLst/>
          </a:blip>
          <a:stretch>
            <a:fillRect/>
          </a:stretch>
        </p:blipFill>
        <p:spPr bwMode="auto">
          <a:xfrm>
            <a:off x="7839321" y="4869160"/>
            <a:ext cx="1816919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52" name="Rechteck 49"/>
          <p:cNvSpPr>
            <a:spLocks noChangeArrowheads="1"/>
          </p:cNvSpPr>
          <p:nvPr/>
        </p:nvSpPr>
        <p:spPr bwMode="auto">
          <a:xfrm>
            <a:off x="7605713" y="4219575"/>
            <a:ext cx="2300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/>
              <a:t>Variant</a:t>
            </a:r>
          </a:p>
        </p:txBody>
      </p:sp>
      <p:cxnSp>
        <p:nvCxnSpPr>
          <p:cNvPr id="5153" name="Gerade Verbindung 51"/>
          <p:cNvCxnSpPr>
            <a:cxnSpLocks noChangeShapeType="1"/>
          </p:cNvCxnSpPr>
          <p:nvPr/>
        </p:nvCxnSpPr>
        <p:spPr bwMode="auto">
          <a:xfrm>
            <a:off x="7899400" y="3940175"/>
            <a:ext cx="641350" cy="279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154" name="Rechteck 15"/>
          <p:cNvSpPr>
            <a:spLocks noChangeArrowheads="1"/>
          </p:cNvSpPr>
          <p:nvPr/>
        </p:nvSpPr>
        <p:spPr bwMode="auto">
          <a:xfrm>
            <a:off x="4829175" y="3573463"/>
            <a:ext cx="82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1995 </a:t>
            </a:r>
          </a:p>
        </p:txBody>
      </p:sp>
      <p:sp>
        <p:nvSpPr>
          <p:cNvPr id="5155" name="Rechteck 16"/>
          <p:cNvSpPr>
            <a:spLocks noChangeArrowheads="1"/>
          </p:cNvSpPr>
          <p:nvPr/>
        </p:nvSpPr>
        <p:spPr bwMode="auto">
          <a:xfrm>
            <a:off x="4017963" y="4221163"/>
            <a:ext cx="1638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/>
              <a:t>Hitec 2000</a:t>
            </a:r>
          </a:p>
        </p:txBody>
      </p:sp>
      <p:cxnSp>
        <p:nvCxnSpPr>
          <p:cNvPr id="5156" name="Gerade Verbindung 28"/>
          <p:cNvCxnSpPr>
            <a:cxnSpLocks noChangeShapeType="1"/>
            <a:endCxn id="5154" idx="2"/>
          </p:cNvCxnSpPr>
          <p:nvPr/>
        </p:nvCxnSpPr>
        <p:spPr bwMode="auto">
          <a:xfrm flipV="1">
            <a:off x="5030788" y="3973513"/>
            <a:ext cx="211137" cy="1762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157" name="Line 3"/>
          <p:cNvSpPr>
            <a:spLocks noChangeShapeType="1"/>
          </p:cNvSpPr>
          <p:nvPr/>
        </p:nvSpPr>
        <p:spPr bwMode="auto">
          <a:xfrm>
            <a:off x="7839075" y="6321425"/>
            <a:ext cx="2066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pic>
        <p:nvPicPr>
          <p:cNvPr id="5158" name="Picture 35" descr="X:\SebaKMT_Daten1\1_Power\1_1_Systems_and_Test_Vans\Hitec 2000\pictures\jpg\pic_e_modul-hitec2000sid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38588" y="4868863"/>
            <a:ext cx="1201737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ounded Rectangle 6"/>
          <p:cNvSpPr/>
          <p:nvPr/>
        </p:nvSpPr>
        <p:spPr>
          <a:xfrm>
            <a:off x="488950" y="981075"/>
            <a:ext cx="5905500" cy="393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10731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400" dirty="0">
                <a:solidFill>
                  <a:srgbClr val="3B3D3C"/>
                </a:solidFill>
              </a:rPr>
              <a:t>History of </a:t>
            </a:r>
            <a:r>
              <a:rPr lang="en-US" sz="2400" b="1" dirty="0">
                <a:solidFill>
                  <a:srgbClr val="3B3D3C"/>
                </a:solidFill>
              </a:rPr>
              <a:t>cable </a:t>
            </a:r>
            <a:r>
              <a:rPr lang="en-US" sz="2400" dirty="0">
                <a:solidFill>
                  <a:srgbClr val="3B3D3C"/>
                </a:solidFill>
              </a:rPr>
              <a:t>test vans </a:t>
            </a:r>
            <a:r>
              <a:rPr lang="en-US" sz="2400" b="1" dirty="0">
                <a:solidFill>
                  <a:srgbClr val="3B3D3C"/>
                </a:solidFill>
              </a:rPr>
              <a:t>(</a:t>
            </a:r>
            <a:r>
              <a:rPr lang="en-US" sz="2400" b="1" dirty="0" err="1">
                <a:solidFill>
                  <a:srgbClr val="3B3D3C"/>
                </a:solidFill>
              </a:rPr>
              <a:t>SebaKMT</a:t>
            </a:r>
            <a:r>
              <a:rPr lang="en-US" sz="2400" b="1" dirty="0">
                <a:solidFill>
                  <a:srgbClr val="3B3D3C"/>
                </a:solidFill>
              </a:rPr>
              <a:t>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427038" y="0"/>
            <a:ext cx="7489825" cy="908050"/>
          </a:xfrm>
        </p:spPr>
        <p:txBody>
          <a:bodyPr/>
          <a:lstStyle/>
          <a:p>
            <a:r>
              <a:rPr lang="en-GB" sz="1400" smtClean="0"/>
              <a:t> </a:t>
            </a:r>
          </a:p>
        </p:txBody>
      </p:sp>
      <p:sp>
        <p:nvSpPr>
          <p:cNvPr id="25" name="Rounded Rectangle 6"/>
          <p:cNvSpPr/>
          <p:nvPr/>
        </p:nvSpPr>
        <p:spPr>
          <a:xfrm>
            <a:off x="488950" y="981075"/>
            <a:ext cx="5905500" cy="393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10731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400" dirty="0">
                <a:solidFill>
                  <a:srgbClr val="3B3D3C"/>
                </a:solidFill>
              </a:rPr>
              <a:t>History of </a:t>
            </a:r>
            <a:r>
              <a:rPr lang="en-US" sz="2400" b="1" dirty="0">
                <a:solidFill>
                  <a:srgbClr val="3B3D3C"/>
                </a:solidFill>
              </a:rPr>
              <a:t>transformer </a:t>
            </a:r>
            <a:r>
              <a:rPr lang="en-US" sz="2400" dirty="0">
                <a:solidFill>
                  <a:srgbClr val="3B3D3C"/>
                </a:solidFill>
              </a:rPr>
              <a:t>test vans</a:t>
            </a:r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auto">
          <a:xfrm>
            <a:off x="4822825" y="3392488"/>
            <a:ext cx="323850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60F"/>
          </a:solidFill>
          <a:ln>
            <a:solidFill>
              <a:srgbClr val="FF0000"/>
            </a:solidFill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48"/>
          <p:cNvSpPr>
            <a:spLocks noChangeArrowheads="1"/>
          </p:cNvSpPr>
          <p:nvPr/>
        </p:nvSpPr>
        <p:spPr bwMode="auto">
          <a:xfrm>
            <a:off x="2646363" y="3429000"/>
            <a:ext cx="323850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60F"/>
          </a:solidFill>
          <a:ln>
            <a:solidFill>
              <a:srgbClr val="FF0000"/>
            </a:solidFill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50" name="Picture 52" descr="С3_2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</a:blip>
          <a:srcRect/>
          <a:stretch>
            <a:fillRect/>
          </a:stretch>
        </p:blipFill>
        <p:spPr bwMode="auto">
          <a:xfrm>
            <a:off x="5227638" y="1582738"/>
            <a:ext cx="1793875" cy="429260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6151" name="Picture 54" descr="С2_2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3049588" y="1566863"/>
            <a:ext cx="1773237" cy="4244975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6152" name="Picture 56" descr="С1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6288" y="1557338"/>
            <a:ext cx="1804987" cy="431800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0" name="AutoShape 34"/>
          <p:cNvSpPr>
            <a:spLocks noChangeArrowheads="1"/>
          </p:cNvSpPr>
          <p:nvPr/>
        </p:nvSpPr>
        <p:spPr bwMode="auto">
          <a:xfrm>
            <a:off x="7042150" y="3429000"/>
            <a:ext cx="323850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60F"/>
          </a:solidFill>
          <a:ln>
            <a:solidFill>
              <a:srgbClr val="FF0000"/>
            </a:solidFill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Таблица 3"/>
          <p:cNvGraphicFramePr>
            <a:graphicFrameLocks noGrp="1"/>
          </p:cNvGraphicFramePr>
          <p:nvPr/>
        </p:nvGraphicFramePr>
        <p:xfrm>
          <a:off x="7473950" y="1557338"/>
          <a:ext cx="1655762" cy="4319587"/>
        </p:xfrm>
        <a:graphic>
          <a:graphicData uri="http://schemas.openxmlformats.org/drawingml/2006/table">
            <a:tbl>
              <a:tblPr/>
              <a:tblGrid>
                <a:gridCol w="1655762"/>
              </a:tblGrid>
              <a:tr h="43195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17" marR="67117" marT="0" marB="0">
                    <a:lnL w="57150" cap="flat" cmpd="dbl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0" name="Рисунок 2" descr="Описание: C:\Documents and Settings\aleev.SEBASPECTRUM\Рабочий стол\Фото 2012\Курск 2012\Foto\IMG_3070.JPG"/>
          <p:cNvPicPr>
            <a:picLocks noChangeAspect="1" noChangeArrowheads="1"/>
          </p:cNvPicPr>
          <p:nvPr/>
        </p:nvPicPr>
        <p:blipFill>
          <a:blip r:embed="rId6" cstate="print"/>
          <a:srcRect l="35439" t="17188" b="25667"/>
          <a:stretch>
            <a:fillRect/>
          </a:stretch>
        </p:blipFill>
        <p:spPr bwMode="auto">
          <a:xfrm>
            <a:off x="7554913" y="2736850"/>
            <a:ext cx="1468437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8" descr="Описание: F:\TRAFO\Ford Aurora-T\общи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4913" y="4724400"/>
            <a:ext cx="1468437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2" descr="C:\Documents and Settings\aleev.SEBASPECTRUM\Рабочий стол\Курск 2012\Foto\IMG_3073.JPG"/>
          <p:cNvPicPr>
            <a:picLocks noChangeAspect="1" noChangeArrowheads="1"/>
          </p:cNvPicPr>
          <p:nvPr/>
        </p:nvPicPr>
        <p:blipFill>
          <a:blip r:embed="rId8" cstate="print"/>
          <a:srcRect l="7855" t="14117" r="8788" b="14352"/>
          <a:stretch>
            <a:fillRect/>
          </a:stretch>
        </p:blipFill>
        <p:spPr bwMode="auto">
          <a:xfrm>
            <a:off x="7526338" y="1641475"/>
            <a:ext cx="15255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427038" y="0"/>
            <a:ext cx="7489825" cy="908050"/>
          </a:xfrm>
        </p:spPr>
        <p:txBody>
          <a:bodyPr/>
          <a:lstStyle/>
          <a:p>
            <a:r>
              <a:rPr lang="en-GB" sz="1400" smtClean="0"/>
              <a:t> </a:t>
            </a:r>
          </a:p>
        </p:txBody>
      </p:sp>
      <p:sp>
        <p:nvSpPr>
          <p:cNvPr id="25" name="Rounded Rectangle 6"/>
          <p:cNvSpPr/>
          <p:nvPr/>
        </p:nvSpPr>
        <p:spPr>
          <a:xfrm>
            <a:off x="488504" y="188640"/>
            <a:ext cx="5905500" cy="393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10731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400" b="1" dirty="0" smtClean="0">
                <a:solidFill>
                  <a:srgbClr val="3B3D3C"/>
                </a:solidFill>
              </a:rPr>
              <a:t>Operators view (inside)</a:t>
            </a:r>
            <a:endParaRPr lang="en-US" sz="2400" b="1" dirty="0">
              <a:solidFill>
                <a:srgbClr val="3B3D3C"/>
              </a:solidFill>
            </a:endParaRPr>
          </a:p>
        </p:txBody>
      </p:sp>
      <p:pic>
        <p:nvPicPr>
          <p:cNvPr id="717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2740" y="861255"/>
            <a:ext cx="4680520" cy="599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761312" y="1268760"/>
            <a:ext cx="194421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smtClean="0"/>
              <a:t>Touch screen</a:t>
            </a:r>
            <a:endParaRPr lang="sv-SE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 bwMode="auto">
          <a:xfrm flipH="1">
            <a:off x="6897216" y="1468815"/>
            <a:ext cx="864096" cy="37600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7617296" y="2924944"/>
            <a:ext cx="194421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smtClean="0"/>
              <a:t>Power supply, control and safety unit</a:t>
            </a:r>
            <a:endParaRPr lang="sv-SE" dirty="0"/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 bwMode="auto">
          <a:xfrm flipH="1" flipV="1">
            <a:off x="7041232" y="3212976"/>
            <a:ext cx="576064" cy="219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488504" y="4509120"/>
            <a:ext cx="2088232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smtClean="0"/>
              <a:t>19” cabinet drawers with test instruments inside</a:t>
            </a:r>
            <a:endParaRPr lang="sv-SE" dirty="0"/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 bwMode="auto">
          <a:xfrm flipV="1">
            <a:off x="1532620" y="3429002"/>
            <a:ext cx="1116124" cy="1080118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7761312" y="4221088"/>
            <a:ext cx="194421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smtClean="0"/>
              <a:t>Keyboard and mouse (exten-sible table)</a:t>
            </a:r>
            <a:endParaRPr lang="sv-SE" dirty="0"/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 bwMode="auto">
          <a:xfrm flipH="1" flipV="1">
            <a:off x="6465168" y="3933060"/>
            <a:ext cx="1296144" cy="79586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427038" y="0"/>
            <a:ext cx="7489825" cy="908050"/>
          </a:xfrm>
        </p:spPr>
        <p:txBody>
          <a:bodyPr/>
          <a:lstStyle/>
          <a:p>
            <a:r>
              <a:rPr lang="en-GB" sz="1400" dirty="0" smtClean="0"/>
              <a:t> </a:t>
            </a:r>
          </a:p>
        </p:txBody>
      </p:sp>
      <p:sp>
        <p:nvSpPr>
          <p:cNvPr id="25" name="Rounded Rectangle 6"/>
          <p:cNvSpPr/>
          <p:nvPr/>
        </p:nvSpPr>
        <p:spPr>
          <a:xfrm>
            <a:off x="488504" y="188640"/>
            <a:ext cx="5905500" cy="393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10731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400" b="1" dirty="0" smtClean="0">
                <a:solidFill>
                  <a:srgbClr val="3B3D3C"/>
                </a:solidFill>
              </a:rPr>
              <a:t>View from rear of van (“doors open”)</a:t>
            </a:r>
            <a:endParaRPr lang="en-US" sz="2400" b="1" dirty="0">
              <a:solidFill>
                <a:srgbClr val="3B3D3C"/>
              </a:solidFill>
            </a:endParaRPr>
          </a:p>
        </p:txBody>
      </p:sp>
      <p:pic>
        <p:nvPicPr>
          <p:cNvPr id="717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705" y="1124744"/>
            <a:ext cx="4790591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761312" y="5517232"/>
            <a:ext cx="214468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smtClean="0"/>
              <a:t>Drums w. 30 m cables for HV tests  (IR, tanD /Capacitance)</a:t>
            </a:r>
            <a:endParaRPr lang="sv-SE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6897216" y="5733256"/>
            <a:ext cx="864096" cy="576064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6753200" y="4365104"/>
            <a:ext cx="1008112" cy="194421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6753200" y="3284984"/>
            <a:ext cx="1008112" cy="302433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488504" y="5949280"/>
            <a:ext cx="200067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smtClean="0"/>
              <a:t>Drums w. mains supply cable</a:t>
            </a:r>
            <a:endParaRPr lang="sv-SE" dirty="0"/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 bwMode="auto">
          <a:xfrm flipV="1">
            <a:off x="2489176" y="5733256"/>
            <a:ext cx="519608" cy="569967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416496" y="4437112"/>
            <a:ext cx="200067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smtClean="0"/>
              <a:t>Protective earthing cable</a:t>
            </a:r>
            <a:endParaRPr lang="sv-SE" dirty="0"/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 bwMode="auto">
          <a:xfrm flipV="1">
            <a:off x="2417168" y="4365105"/>
            <a:ext cx="879648" cy="42595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416496" y="2060848"/>
            <a:ext cx="2016224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smtClean="0"/>
              <a:t>Drums 30 m cables for winding resistance / TTR tests (3ph + neutral, HV and LV side)</a:t>
            </a:r>
            <a:endParaRPr lang="sv-SE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2432720" y="2996952"/>
            <a:ext cx="735632" cy="33129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>
            <a:stCxn id="24" idx="3"/>
          </p:cNvCxnSpPr>
          <p:nvPr/>
        </p:nvCxnSpPr>
        <p:spPr bwMode="auto">
          <a:xfrm flipV="1">
            <a:off x="2432720" y="1916832"/>
            <a:ext cx="648072" cy="1267401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/>
          <p:nvPr/>
        </p:nvSpPr>
        <p:spPr>
          <a:xfrm>
            <a:off x="7761312" y="1196752"/>
            <a:ext cx="214468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smtClean="0"/>
              <a:t>Safety / alarm system and cables</a:t>
            </a:r>
            <a:endParaRPr lang="sv-SE" dirty="0"/>
          </a:p>
        </p:txBody>
      </p:sp>
      <p:cxnSp>
        <p:nvCxnSpPr>
          <p:cNvPr id="35" name="Straight Arrow Connector 34"/>
          <p:cNvCxnSpPr>
            <a:stCxn id="34" idx="1"/>
          </p:cNvCxnSpPr>
          <p:nvPr/>
        </p:nvCxnSpPr>
        <p:spPr bwMode="auto">
          <a:xfrm flipH="1">
            <a:off x="7401272" y="1704584"/>
            <a:ext cx="360040" cy="14024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>
            <a:stCxn id="34" idx="1"/>
          </p:cNvCxnSpPr>
          <p:nvPr/>
        </p:nvCxnSpPr>
        <p:spPr bwMode="auto">
          <a:xfrm flipH="1" flipV="1">
            <a:off x="6753200" y="1268763"/>
            <a:ext cx="1008112" cy="435821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Box 43"/>
          <p:cNvSpPr txBox="1"/>
          <p:nvPr/>
        </p:nvSpPr>
        <p:spPr>
          <a:xfrm>
            <a:off x="3872880" y="692696"/>
            <a:ext cx="230425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HV-LV Switch for measuring circuits</a:t>
            </a:r>
            <a:endParaRPr lang="sv-SE" dirty="0"/>
          </a:p>
        </p:txBody>
      </p:sp>
      <p:cxnSp>
        <p:nvCxnSpPr>
          <p:cNvPr id="46" name="Straight Arrow Connector 45"/>
          <p:cNvCxnSpPr>
            <a:stCxn id="44" idx="2"/>
          </p:cNvCxnSpPr>
          <p:nvPr/>
        </p:nvCxnSpPr>
        <p:spPr bwMode="auto">
          <a:xfrm flipH="1">
            <a:off x="4953000" y="1400582"/>
            <a:ext cx="72008" cy="390062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427038" y="0"/>
            <a:ext cx="7489825" cy="908050"/>
          </a:xfrm>
        </p:spPr>
        <p:txBody>
          <a:bodyPr/>
          <a:lstStyle/>
          <a:p>
            <a:r>
              <a:rPr lang="en-GB" sz="1400" smtClean="0"/>
              <a:t> </a:t>
            </a:r>
          </a:p>
        </p:txBody>
      </p:sp>
      <p:sp>
        <p:nvSpPr>
          <p:cNvPr id="25" name="Rounded Rectangle 6"/>
          <p:cNvSpPr/>
          <p:nvPr/>
        </p:nvSpPr>
        <p:spPr>
          <a:xfrm>
            <a:off x="488950" y="981075"/>
            <a:ext cx="5905500" cy="393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10731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400" b="1" dirty="0" smtClean="0">
                <a:solidFill>
                  <a:srgbClr val="3B3D3C"/>
                </a:solidFill>
              </a:rPr>
              <a:t>Concept for small vehicles:</a:t>
            </a:r>
            <a:endParaRPr lang="en-US" sz="2400" b="1" dirty="0">
              <a:solidFill>
                <a:srgbClr val="3B3D3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3160" y="764704"/>
            <a:ext cx="3161593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4568" y="1628800"/>
            <a:ext cx="4709121" cy="414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2012 SebaKMT – Measuring and locating techniques – MADE in GERMANY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61126D-831C-4738-9BF6-9610A52306A9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4568" y="836712"/>
            <a:ext cx="4011712" cy="534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8944" y="2420888"/>
            <a:ext cx="5321262" cy="407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HV commutator</a:t>
            </a:r>
          </a:p>
        </p:txBody>
      </p:sp>
      <p:sp>
        <p:nvSpPr>
          <p:cNvPr id="11267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© 2012 </a:t>
            </a:r>
            <a:r>
              <a:rPr lang="en-US" dirty="0" err="1" smtClean="0">
                <a:latin typeface="Arial" pitchFamily="34" charset="0"/>
              </a:rPr>
              <a:t>SebaKMT</a:t>
            </a:r>
            <a:r>
              <a:rPr lang="en-US" dirty="0" smtClean="0">
                <a:latin typeface="Arial" pitchFamily="34" charset="0"/>
              </a:rPr>
              <a:t> – Measuring and locating techniques – MADE in GERMANY</a:t>
            </a:r>
            <a:endParaRPr lang="de-DE" dirty="0" smtClean="0">
              <a:latin typeface="Arial" pitchFamily="34" charset="0"/>
            </a:endParaRPr>
          </a:p>
        </p:txBody>
      </p:sp>
      <p:sp>
        <p:nvSpPr>
          <p:cNvPr id="11268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D184A6F-04DA-442D-A8C1-A92700545B75}" type="slidenum">
              <a:rPr lang="de-DE" smtClean="0">
                <a:latin typeface="Arial" pitchFamily="34" charset="0"/>
              </a:rPr>
              <a:pPr/>
              <a:t>20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11269" name="Rectangle 56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v-SE"/>
          </a:p>
        </p:txBody>
      </p:sp>
      <p:grpSp>
        <p:nvGrpSpPr>
          <p:cNvPr id="11270" name="Полотно 1"/>
          <p:cNvGrpSpPr>
            <a:grpSpLocks/>
          </p:cNvGrpSpPr>
          <p:nvPr/>
        </p:nvGrpSpPr>
        <p:grpSpPr bwMode="auto">
          <a:xfrm>
            <a:off x="514350" y="764696"/>
            <a:ext cx="9391650" cy="5545617"/>
            <a:chOff x="0" y="-719"/>
            <a:chExt cx="93916" cy="55443"/>
          </a:xfrm>
        </p:grpSpPr>
        <p:sp>
          <p:nvSpPr>
            <p:cNvPr id="11278" name="AutoShape 55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93916" cy="54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279" name="Прямоугольник 2"/>
            <p:cNvSpPr>
              <a:spLocks noChangeArrowheads="1"/>
            </p:cNvSpPr>
            <p:nvPr/>
          </p:nvSpPr>
          <p:spPr bwMode="auto">
            <a:xfrm>
              <a:off x="44860" y="2161"/>
              <a:ext cx="6954" cy="51114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280" name="Прямоугольник 3"/>
            <p:cNvSpPr>
              <a:spLocks noChangeArrowheads="1"/>
            </p:cNvSpPr>
            <p:nvPr/>
          </p:nvSpPr>
          <p:spPr bwMode="auto">
            <a:xfrm>
              <a:off x="4040" y="-719"/>
              <a:ext cx="12573" cy="19172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281" name="Нашивка 4"/>
            <p:cNvSpPr>
              <a:spLocks noChangeArrowheads="1"/>
            </p:cNvSpPr>
            <p:nvPr/>
          </p:nvSpPr>
          <p:spPr bwMode="auto">
            <a:xfrm rot="10800000">
              <a:off x="15646" y="9430"/>
              <a:ext cx="4379" cy="2096"/>
            </a:xfrm>
            <a:prstGeom prst="chevron">
              <a:avLst>
                <a:gd name="adj" fmla="val 49977"/>
              </a:avLst>
            </a:prstGeom>
            <a:solidFill>
              <a:srgbClr val="4F81BD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282" name="Нашивка 5"/>
            <p:cNvSpPr>
              <a:spLocks noChangeArrowheads="1"/>
            </p:cNvSpPr>
            <p:nvPr/>
          </p:nvSpPr>
          <p:spPr bwMode="auto">
            <a:xfrm rot="10800000">
              <a:off x="15651" y="5515"/>
              <a:ext cx="4375" cy="2096"/>
            </a:xfrm>
            <a:prstGeom prst="chevron">
              <a:avLst>
                <a:gd name="adj" fmla="val 49989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endParaRPr lang="sv-SE"/>
            </a:p>
          </p:txBody>
        </p:sp>
        <p:sp>
          <p:nvSpPr>
            <p:cNvPr id="11283" name="Нашивка 6"/>
            <p:cNvSpPr>
              <a:spLocks noChangeArrowheads="1"/>
            </p:cNvSpPr>
            <p:nvPr/>
          </p:nvSpPr>
          <p:spPr bwMode="auto">
            <a:xfrm rot="10800000">
              <a:off x="15651" y="13326"/>
              <a:ext cx="4375" cy="2095"/>
            </a:xfrm>
            <a:prstGeom prst="chevron">
              <a:avLst>
                <a:gd name="adj" fmla="val 50013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endParaRPr lang="sv-SE"/>
            </a:p>
          </p:txBody>
        </p:sp>
        <p:sp>
          <p:nvSpPr>
            <p:cNvPr id="11284" name="Прямоугольник 7"/>
            <p:cNvSpPr>
              <a:spLocks noChangeArrowheads="1"/>
            </p:cNvSpPr>
            <p:nvPr/>
          </p:nvSpPr>
          <p:spPr bwMode="auto">
            <a:xfrm flipV="1">
              <a:off x="4062" y="19948"/>
              <a:ext cx="12573" cy="15962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endParaRPr lang="sv-SE"/>
            </a:p>
          </p:txBody>
        </p:sp>
        <p:sp>
          <p:nvSpPr>
            <p:cNvPr id="11285" name="Нашивка 8"/>
            <p:cNvSpPr>
              <a:spLocks noChangeArrowheads="1"/>
            </p:cNvSpPr>
            <p:nvPr/>
          </p:nvSpPr>
          <p:spPr bwMode="auto">
            <a:xfrm rot="10800000">
              <a:off x="14843" y="22431"/>
              <a:ext cx="4375" cy="2089"/>
            </a:xfrm>
            <a:prstGeom prst="chevron">
              <a:avLst>
                <a:gd name="adj" fmla="val 50001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1286" name="Нашивка 9"/>
            <p:cNvSpPr>
              <a:spLocks noChangeArrowheads="1"/>
            </p:cNvSpPr>
            <p:nvPr/>
          </p:nvSpPr>
          <p:spPr bwMode="auto">
            <a:xfrm rot="10800000">
              <a:off x="14944" y="26146"/>
              <a:ext cx="4375" cy="2089"/>
            </a:xfrm>
            <a:prstGeom prst="chevron">
              <a:avLst>
                <a:gd name="adj" fmla="val 50001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1287" name="Нашивка 10"/>
            <p:cNvSpPr>
              <a:spLocks noChangeArrowheads="1"/>
            </p:cNvSpPr>
            <p:nvPr/>
          </p:nvSpPr>
          <p:spPr bwMode="auto">
            <a:xfrm rot="10800000">
              <a:off x="15129" y="30438"/>
              <a:ext cx="4375" cy="2089"/>
            </a:xfrm>
            <a:prstGeom prst="chevron">
              <a:avLst>
                <a:gd name="adj" fmla="val 50001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1288" name="Нашивка 11"/>
            <p:cNvSpPr>
              <a:spLocks noChangeArrowheads="1"/>
            </p:cNvSpPr>
            <p:nvPr/>
          </p:nvSpPr>
          <p:spPr bwMode="auto">
            <a:xfrm>
              <a:off x="41855" y="5515"/>
              <a:ext cx="4762" cy="2265"/>
            </a:xfrm>
            <a:prstGeom prst="chevron">
              <a:avLst>
                <a:gd name="adj" fmla="val 49991"/>
              </a:avLst>
            </a:prstGeom>
            <a:solidFill>
              <a:srgbClr val="FF00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289" name="Нашивка 12"/>
            <p:cNvSpPr>
              <a:spLocks noChangeArrowheads="1"/>
            </p:cNvSpPr>
            <p:nvPr/>
          </p:nvSpPr>
          <p:spPr bwMode="auto">
            <a:xfrm>
              <a:off x="41855" y="9430"/>
              <a:ext cx="4762" cy="2261"/>
            </a:xfrm>
            <a:prstGeom prst="chevron">
              <a:avLst>
                <a:gd name="adj" fmla="val 49982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290" name="Нашивка 13"/>
            <p:cNvSpPr>
              <a:spLocks noChangeArrowheads="1"/>
            </p:cNvSpPr>
            <p:nvPr/>
          </p:nvSpPr>
          <p:spPr bwMode="auto">
            <a:xfrm>
              <a:off x="41855" y="13326"/>
              <a:ext cx="4762" cy="2260"/>
            </a:xfrm>
            <a:prstGeom prst="chevron">
              <a:avLst>
                <a:gd name="adj" fmla="val 50004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291" name="Нашивка 14"/>
            <p:cNvSpPr>
              <a:spLocks noChangeArrowheads="1"/>
            </p:cNvSpPr>
            <p:nvPr/>
          </p:nvSpPr>
          <p:spPr bwMode="auto">
            <a:xfrm>
              <a:off x="41148" y="22259"/>
              <a:ext cx="4762" cy="2261"/>
            </a:xfrm>
            <a:prstGeom prst="chevron">
              <a:avLst>
                <a:gd name="adj" fmla="val 49982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292" name="Нашивка 15"/>
            <p:cNvSpPr>
              <a:spLocks noChangeArrowheads="1"/>
            </p:cNvSpPr>
            <p:nvPr/>
          </p:nvSpPr>
          <p:spPr bwMode="auto">
            <a:xfrm>
              <a:off x="41148" y="25974"/>
              <a:ext cx="4762" cy="2261"/>
            </a:xfrm>
            <a:prstGeom prst="chevron">
              <a:avLst>
                <a:gd name="adj" fmla="val 49982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293" name="Нашивка 16"/>
            <p:cNvSpPr>
              <a:spLocks noChangeArrowheads="1"/>
            </p:cNvSpPr>
            <p:nvPr/>
          </p:nvSpPr>
          <p:spPr bwMode="auto">
            <a:xfrm>
              <a:off x="41148" y="30267"/>
              <a:ext cx="4762" cy="2260"/>
            </a:xfrm>
            <a:prstGeom prst="chevron">
              <a:avLst>
                <a:gd name="adj" fmla="val 50004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294" name="Нашивка 17"/>
            <p:cNvSpPr>
              <a:spLocks noChangeArrowheads="1"/>
            </p:cNvSpPr>
            <p:nvPr/>
          </p:nvSpPr>
          <p:spPr bwMode="auto">
            <a:xfrm rot="10800000">
              <a:off x="50758" y="13712"/>
              <a:ext cx="4375" cy="2089"/>
            </a:xfrm>
            <a:prstGeom prst="chevron">
              <a:avLst>
                <a:gd name="adj" fmla="val 50001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1295" name="Нашивка 18"/>
            <p:cNvSpPr>
              <a:spLocks noChangeArrowheads="1"/>
            </p:cNvSpPr>
            <p:nvPr/>
          </p:nvSpPr>
          <p:spPr bwMode="auto">
            <a:xfrm rot="10800000">
              <a:off x="50758" y="25898"/>
              <a:ext cx="4375" cy="2083"/>
            </a:xfrm>
            <a:prstGeom prst="chevron">
              <a:avLst>
                <a:gd name="adj" fmla="val 49990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1296" name="Нашивка 19"/>
            <p:cNvSpPr>
              <a:spLocks noChangeArrowheads="1"/>
            </p:cNvSpPr>
            <p:nvPr/>
          </p:nvSpPr>
          <p:spPr bwMode="auto">
            <a:xfrm rot="10800000">
              <a:off x="50758" y="37347"/>
              <a:ext cx="4375" cy="2082"/>
            </a:xfrm>
            <a:prstGeom prst="chevron">
              <a:avLst>
                <a:gd name="adj" fmla="val 50014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1297" name="Половина рамки 52"/>
            <p:cNvSpPr>
              <a:spLocks/>
            </p:cNvSpPr>
            <p:nvPr/>
          </p:nvSpPr>
          <p:spPr bwMode="auto">
            <a:xfrm rot="2451566">
              <a:off x="83089" y="25139"/>
              <a:ext cx="3043" cy="2750"/>
            </a:xfrm>
            <a:custGeom>
              <a:avLst/>
              <a:gdLst>
                <a:gd name="T0" fmla="*/ 0 w 304279"/>
                <a:gd name="T1" fmla="*/ 0 h 275002"/>
                <a:gd name="T2" fmla="*/ 0 w 304279"/>
                <a:gd name="T3" fmla="*/ 0 h 275002"/>
                <a:gd name="T4" fmla="*/ 0 w 304279"/>
                <a:gd name="T5" fmla="*/ 0 h 275002"/>
                <a:gd name="T6" fmla="*/ 0 w 304279"/>
                <a:gd name="T7" fmla="*/ 0 h 275002"/>
                <a:gd name="T8" fmla="*/ 0 w 304279"/>
                <a:gd name="T9" fmla="*/ 0 h 275002"/>
                <a:gd name="T10" fmla="*/ 0 w 304279"/>
                <a:gd name="T11" fmla="*/ 0 h 275002"/>
                <a:gd name="T12" fmla="*/ 0 w 304279"/>
                <a:gd name="T13" fmla="*/ 0 h 2750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4279"/>
                <a:gd name="T22" fmla="*/ 0 h 275002"/>
                <a:gd name="T23" fmla="*/ 304279 w 304279"/>
                <a:gd name="T24" fmla="*/ 275002 h 2750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4279" h="275002">
                  <a:moveTo>
                    <a:pt x="0" y="0"/>
                  </a:moveTo>
                  <a:lnTo>
                    <a:pt x="304279" y="0"/>
                  </a:lnTo>
                  <a:lnTo>
                    <a:pt x="202854" y="91666"/>
                  </a:lnTo>
                  <a:lnTo>
                    <a:pt x="91666" y="91666"/>
                  </a:lnTo>
                  <a:lnTo>
                    <a:pt x="91666" y="192156"/>
                  </a:lnTo>
                  <a:lnTo>
                    <a:pt x="0" y="2750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25400">
              <a:solidFill>
                <a:srgbClr val="243F6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298" name="Половина рамки 53"/>
            <p:cNvSpPr>
              <a:spLocks/>
            </p:cNvSpPr>
            <p:nvPr/>
          </p:nvSpPr>
          <p:spPr bwMode="auto">
            <a:xfrm rot="-6617709">
              <a:off x="83461" y="25469"/>
              <a:ext cx="2533" cy="3686"/>
            </a:xfrm>
            <a:custGeom>
              <a:avLst/>
              <a:gdLst>
                <a:gd name="T0" fmla="*/ 0 w 253313"/>
                <a:gd name="T1" fmla="*/ 0 h 368597"/>
                <a:gd name="T2" fmla="*/ 0 w 253313"/>
                <a:gd name="T3" fmla="*/ 0 h 368597"/>
                <a:gd name="T4" fmla="*/ 0 w 253313"/>
                <a:gd name="T5" fmla="*/ 0 h 368597"/>
                <a:gd name="T6" fmla="*/ 0 w 253313"/>
                <a:gd name="T7" fmla="*/ 0 h 368597"/>
                <a:gd name="T8" fmla="*/ 0 w 253313"/>
                <a:gd name="T9" fmla="*/ 0 h 368597"/>
                <a:gd name="T10" fmla="*/ 0 w 253313"/>
                <a:gd name="T11" fmla="*/ 0 h 368597"/>
                <a:gd name="T12" fmla="*/ 0 w 253313"/>
                <a:gd name="T13" fmla="*/ 0 h 3685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3313"/>
                <a:gd name="T22" fmla="*/ 0 h 368597"/>
                <a:gd name="T23" fmla="*/ 253313 w 253313"/>
                <a:gd name="T24" fmla="*/ 368597 h 3685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3313" h="368597">
                  <a:moveTo>
                    <a:pt x="0" y="0"/>
                  </a:moveTo>
                  <a:lnTo>
                    <a:pt x="253313" y="0"/>
                  </a:lnTo>
                  <a:lnTo>
                    <a:pt x="195285" y="84437"/>
                  </a:lnTo>
                  <a:lnTo>
                    <a:pt x="84437" y="84437"/>
                  </a:lnTo>
                  <a:lnTo>
                    <a:pt x="84437" y="245733"/>
                  </a:lnTo>
                  <a:lnTo>
                    <a:pt x="0" y="368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endParaRPr lang="sv-SE"/>
            </a:p>
          </p:txBody>
        </p:sp>
        <p:sp>
          <p:nvSpPr>
            <p:cNvPr id="11299" name="Половина рамки 56"/>
            <p:cNvSpPr>
              <a:spLocks/>
            </p:cNvSpPr>
            <p:nvPr/>
          </p:nvSpPr>
          <p:spPr bwMode="auto">
            <a:xfrm rot="2451566">
              <a:off x="82859" y="13403"/>
              <a:ext cx="3042" cy="2750"/>
            </a:xfrm>
            <a:custGeom>
              <a:avLst/>
              <a:gdLst>
                <a:gd name="T0" fmla="*/ 0 w 304279"/>
                <a:gd name="T1" fmla="*/ 0 h 275002"/>
                <a:gd name="T2" fmla="*/ 0 w 304279"/>
                <a:gd name="T3" fmla="*/ 0 h 275002"/>
                <a:gd name="T4" fmla="*/ 0 w 304279"/>
                <a:gd name="T5" fmla="*/ 0 h 275002"/>
                <a:gd name="T6" fmla="*/ 0 w 304279"/>
                <a:gd name="T7" fmla="*/ 0 h 275002"/>
                <a:gd name="T8" fmla="*/ 0 w 304279"/>
                <a:gd name="T9" fmla="*/ 0 h 275002"/>
                <a:gd name="T10" fmla="*/ 0 w 304279"/>
                <a:gd name="T11" fmla="*/ 0 h 275002"/>
                <a:gd name="T12" fmla="*/ 0 w 304279"/>
                <a:gd name="T13" fmla="*/ 0 h 2750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4279"/>
                <a:gd name="T22" fmla="*/ 0 h 275002"/>
                <a:gd name="T23" fmla="*/ 304279 w 304279"/>
                <a:gd name="T24" fmla="*/ 275002 h 2750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4279" h="275002">
                  <a:moveTo>
                    <a:pt x="0" y="0"/>
                  </a:moveTo>
                  <a:lnTo>
                    <a:pt x="304279" y="0"/>
                  </a:lnTo>
                  <a:lnTo>
                    <a:pt x="202854" y="91666"/>
                  </a:lnTo>
                  <a:lnTo>
                    <a:pt x="91666" y="91666"/>
                  </a:lnTo>
                  <a:lnTo>
                    <a:pt x="91666" y="192156"/>
                  </a:lnTo>
                  <a:lnTo>
                    <a:pt x="0" y="2750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25400">
              <a:solidFill>
                <a:srgbClr val="243F6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300" name="Половина рамки 57"/>
            <p:cNvSpPr>
              <a:spLocks/>
            </p:cNvSpPr>
            <p:nvPr/>
          </p:nvSpPr>
          <p:spPr bwMode="auto">
            <a:xfrm rot="-6617709">
              <a:off x="83461" y="13697"/>
              <a:ext cx="2533" cy="3686"/>
            </a:xfrm>
            <a:custGeom>
              <a:avLst/>
              <a:gdLst>
                <a:gd name="T0" fmla="*/ 0 w 253313"/>
                <a:gd name="T1" fmla="*/ 0 h 368597"/>
                <a:gd name="T2" fmla="*/ 0 w 253313"/>
                <a:gd name="T3" fmla="*/ 0 h 368597"/>
                <a:gd name="T4" fmla="*/ 0 w 253313"/>
                <a:gd name="T5" fmla="*/ 0 h 368597"/>
                <a:gd name="T6" fmla="*/ 0 w 253313"/>
                <a:gd name="T7" fmla="*/ 0 h 368597"/>
                <a:gd name="T8" fmla="*/ 0 w 253313"/>
                <a:gd name="T9" fmla="*/ 0 h 368597"/>
                <a:gd name="T10" fmla="*/ 0 w 253313"/>
                <a:gd name="T11" fmla="*/ 0 h 368597"/>
                <a:gd name="T12" fmla="*/ 0 w 253313"/>
                <a:gd name="T13" fmla="*/ 0 h 3685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3313"/>
                <a:gd name="T22" fmla="*/ 0 h 368597"/>
                <a:gd name="T23" fmla="*/ 253313 w 253313"/>
                <a:gd name="T24" fmla="*/ 368597 h 3685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3313" h="368597">
                  <a:moveTo>
                    <a:pt x="0" y="0"/>
                  </a:moveTo>
                  <a:lnTo>
                    <a:pt x="253313" y="0"/>
                  </a:lnTo>
                  <a:lnTo>
                    <a:pt x="195285" y="84437"/>
                  </a:lnTo>
                  <a:lnTo>
                    <a:pt x="84437" y="84437"/>
                  </a:lnTo>
                  <a:lnTo>
                    <a:pt x="84437" y="245733"/>
                  </a:lnTo>
                  <a:lnTo>
                    <a:pt x="0" y="368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endParaRPr lang="sv-SE"/>
            </a:p>
          </p:txBody>
        </p:sp>
        <p:sp>
          <p:nvSpPr>
            <p:cNvPr id="11301" name="Половина рамки 58"/>
            <p:cNvSpPr>
              <a:spLocks/>
            </p:cNvSpPr>
            <p:nvPr/>
          </p:nvSpPr>
          <p:spPr bwMode="auto">
            <a:xfrm rot="-6617709">
              <a:off x="83232" y="36910"/>
              <a:ext cx="2527" cy="3683"/>
            </a:xfrm>
            <a:custGeom>
              <a:avLst/>
              <a:gdLst>
                <a:gd name="T0" fmla="*/ 0 w 252730"/>
                <a:gd name="T1" fmla="*/ 0 h 368300"/>
                <a:gd name="T2" fmla="*/ 0 w 252730"/>
                <a:gd name="T3" fmla="*/ 0 h 368300"/>
                <a:gd name="T4" fmla="*/ 0 w 252730"/>
                <a:gd name="T5" fmla="*/ 0 h 368300"/>
                <a:gd name="T6" fmla="*/ 0 w 252730"/>
                <a:gd name="T7" fmla="*/ 0 h 368300"/>
                <a:gd name="T8" fmla="*/ 0 w 252730"/>
                <a:gd name="T9" fmla="*/ 0 h 368300"/>
                <a:gd name="T10" fmla="*/ 0 w 252730"/>
                <a:gd name="T11" fmla="*/ 0 h 368300"/>
                <a:gd name="T12" fmla="*/ 0 w 252730"/>
                <a:gd name="T13" fmla="*/ 0 h 3683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2730"/>
                <a:gd name="T22" fmla="*/ 0 h 368300"/>
                <a:gd name="T23" fmla="*/ 252730 w 252730"/>
                <a:gd name="T24" fmla="*/ 368300 h 3683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2730" h="368300">
                  <a:moveTo>
                    <a:pt x="0" y="0"/>
                  </a:moveTo>
                  <a:lnTo>
                    <a:pt x="252730" y="0"/>
                  </a:lnTo>
                  <a:lnTo>
                    <a:pt x="194922" y="84242"/>
                  </a:lnTo>
                  <a:lnTo>
                    <a:pt x="84242" y="84242"/>
                  </a:lnTo>
                  <a:lnTo>
                    <a:pt x="84242" y="245535"/>
                  </a:lnTo>
                  <a:lnTo>
                    <a:pt x="0" y="368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1302" name="Половина рамки 59"/>
            <p:cNvSpPr>
              <a:spLocks/>
            </p:cNvSpPr>
            <p:nvPr/>
          </p:nvSpPr>
          <p:spPr bwMode="auto">
            <a:xfrm rot="2451566">
              <a:off x="82859" y="36641"/>
              <a:ext cx="3042" cy="2750"/>
            </a:xfrm>
            <a:custGeom>
              <a:avLst/>
              <a:gdLst>
                <a:gd name="T0" fmla="*/ 0 w 304279"/>
                <a:gd name="T1" fmla="*/ 0 h 275002"/>
                <a:gd name="T2" fmla="*/ 0 w 304279"/>
                <a:gd name="T3" fmla="*/ 0 h 275002"/>
                <a:gd name="T4" fmla="*/ 0 w 304279"/>
                <a:gd name="T5" fmla="*/ 0 h 275002"/>
                <a:gd name="T6" fmla="*/ 0 w 304279"/>
                <a:gd name="T7" fmla="*/ 0 h 275002"/>
                <a:gd name="T8" fmla="*/ 0 w 304279"/>
                <a:gd name="T9" fmla="*/ 0 h 275002"/>
                <a:gd name="T10" fmla="*/ 0 w 304279"/>
                <a:gd name="T11" fmla="*/ 0 h 275002"/>
                <a:gd name="T12" fmla="*/ 0 w 304279"/>
                <a:gd name="T13" fmla="*/ 0 h 2750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4279"/>
                <a:gd name="T22" fmla="*/ 0 h 275002"/>
                <a:gd name="T23" fmla="*/ 304279 w 304279"/>
                <a:gd name="T24" fmla="*/ 275002 h 2750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4279" h="275002">
                  <a:moveTo>
                    <a:pt x="0" y="0"/>
                  </a:moveTo>
                  <a:lnTo>
                    <a:pt x="304279" y="0"/>
                  </a:lnTo>
                  <a:lnTo>
                    <a:pt x="202854" y="91666"/>
                  </a:lnTo>
                  <a:lnTo>
                    <a:pt x="91666" y="91666"/>
                  </a:lnTo>
                  <a:lnTo>
                    <a:pt x="91666" y="192156"/>
                  </a:lnTo>
                  <a:lnTo>
                    <a:pt x="0" y="2750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25400">
              <a:solidFill>
                <a:srgbClr val="243F6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303" name="Нашивка 64"/>
            <p:cNvSpPr>
              <a:spLocks noChangeArrowheads="1"/>
            </p:cNvSpPr>
            <p:nvPr/>
          </p:nvSpPr>
          <p:spPr bwMode="auto">
            <a:xfrm rot="10800000">
              <a:off x="55133" y="13696"/>
              <a:ext cx="4375" cy="2089"/>
            </a:xfrm>
            <a:prstGeom prst="chevron">
              <a:avLst>
                <a:gd name="adj" fmla="val 50001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1304" name="Нашивка 129"/>
            <p:cNvSpPr>
              <a:spLocks noChangeArrowheads="1"/>
            </p:cNvSpPr>
            <p:nvPr/>
          </p:nvSpPr>
          <p:spPr bwMode="auto">
            <a:xfrm rot="10800000">
              <a:off x="55133" y="25898"/>
              <a:ext cx="4375" cy="2082"/>
            </a:xfrm>
            <a:prstGeom prst="chevron">
              <a:avLst>
                <a:gd name="adj" fmla="val 50014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1305" name="Нашивка 130"/>
            <p:cNvSpPr>
              <a:spLocks noChangeArrowheads="1"/>
            </p:cNvSpPr>
            <p:nvPr/>
          </p:nvSpPr>
          <p:spPr bwMode="auto">
            <a:xfrm rot="10800000">
              <a:off x="55133" y="37327"/>
              <a:ext cx="4375" cy="2083"/>
            </a:xfrm>
            <a:prstGeom prst="chevron">
              <a:avLst>
                <a:gd name="adj" fmla="val 49990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1306" name="Прямая соединительная линия 131"/>
            <p:cNvSpPr>
              <a:spLocks noChangeShapeType="1"/>
            </p:cNvSpPr>
            <p:nvPr/>
          </p:nvSpPr>
          <p:spPr bwMode="auto">
            <a:xfrm>
              <a:off x="58464" y="14740"/>
              <a:ext cx="24483" cy="69"/>
            </a:xfrm>
            <a:prstGeom prst="line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307" name="Прямая соединительная линия 132"/>
            <p:cNvSpPr>
              <a:spLocks noChangeShapeType="1"/>
            </p:cNvSpPr>
            <p:nvPr/>
          </p:nvSpPr>
          <p:spPr bwMode="auto">
            <a:xfrm flipV="1">
              <a:off x="58467" y="26889"/>
              <a:ext cx="24590" cy="50"/>
            </a:xfrm>
            <a:prstGeom prst="line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308" name="Прямая соединительная линия 133"/>
            <p:cNvSpPr>
              <a:spLocks noChangeShapeType="1"/>
            </p:cNvSpPr>
            <p:nvPr/>
          </p:nvSpPr>
          <p:spPr bwMode="auto">
            <a:xfrm flipV="1">
              <a:off x="58959" y="38330"/>
              <a:ext cx="23866" cy="141"/>
            </a:xfrm>
            <a:prstGeom prst="line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309" name="Нашивка 134"/>
            <p:cNvSpPr>
              <a:spLocks noChangeArrowheads="1"/>
            </p:cNvSpPr>
            <p:nvPr/>
          </p:nvSpPr>
          <p:spPr bwMode="auto">
            <a:xfrm rot="10800000">
              <a:off x="19904" y="5760"/>
              <a:ext cx="4375" cy="2096"/>
            </a:xfrm>
            <a:prstGeom prst="chevron">
              <a:avLst>
                <a:gd name="adj" fmla="val 49989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endParaRPr lang="sv-SE"/>
            </a:p>
          </p:txBody>
        </p:sp>
        <p:sp>
          <p:nvSpPr>
            <p:cNvPr id="11310" name="Нашивка 135"/>
            <p:cNvSpPr>
              <a:spLocks noChangeArrowheads="1"/>
            </p:cNvSpPr>
            <p:nvPr/>
          </p:nvSpPr>
          <p:spPr bwMode="auto">
            <a:xfrm rot="10800000">
              <a:off x="19925" y="9430"/>
              <a:ext cx="4380" cy="2096"/>
            </a:xfrm>
            <a:prstGeom prst="chevron">
              <a:avLst>
                <a:gd name="adj" fmla="val 49988"/>
              </a:avLst>
            </a:prstGeom>
            <a:solidFill>
              <a:srgbClr val="FF00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311" name="Нашивка 136"/>
            <p:cNvSpPr>
              <a:spLocks noChangeArrowheads="1"/>
            </p:cNvSpPr>
            <p:nvPr/>
          </p:nvSpPr>
          <p:spPr bwMode="auto">
            <a:xfrm rot="10800000">
              <a:off x="19882" y="13491"/>
              <a:ext cx="4375" cy="2095"/>
            </a:xfrm>
            <a:prstGeom prst="chevron">
              <a:avLst>
                <a:gd name="adj" fmla="val 50013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endParaRPr lang="sv-SE"/>
            </a:p>
          </p:txBody>
        </p:sp>
        <p:sp>
          <p:nvSpPr>
            <p:cNvPr id="11312" name="Нашивка 137"/>
            <p:cNvSpPr>
              <a:spLocks noChangeArrowheads="1"/>
            </p:cNvSpPr>
            <p:nvPr/>
          </p:nvSpPr>
          <p:spPr bwMode="auto">
            <a:xfrm>
              <a:off x="37092" y="5760"/>
              <a:ext cx="4763" cy="2265"/>
            </a:xfrm>
            <a:prstGeom prst="chevron">
              <a:avLst>
                <a:gd name="adj" fmla="val 50002"/>
              </a:avLst>
            </a:prstGeom>
            <a:solidFill>
              <a:srgbClr val="FF00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313" name="Нашивка 138"/>
            <p:cNvSpPr>
              <a:spLocks noChangeArrowheads="1"/>
            </p:cNvSpPr>
            <p:nvPr/>
          </p:nvSpPr>
          <p:spPr bwMode="auto">
            <a:xfrm>
              <a:off x="37092" y="9462"/>
              <a:ext cx="4763" cy="2260"/>
            </a:xfrm>
            <a:prstGeom prst="chevron">
              <a:avLst>
                <a:gd name="adj" fmla="val 50015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314" name="Нашивка 139"/>
            <p:cNvSpPr>
              <a:spLocks noChangeArrowheads="1"/>
            </p:cNvSpPr>
            <p:nvPr/>
          </p:nvSpPr>
          <p:spPr bwMode="auto">
            <a:xfrm>
              <a:off x="37092" y="13326"/>
              <a:ext cx="4763" cy="2260"/>
            </a:xfrm>
            <a:prstGeom prst="chevron">
              <a:avLst>
                <a:gd name="adj" fmla="val 50015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315" name="Прямая соединительная линия 140"/>
            <p:cNvSpPr>
              <a:spLocks noChangeShapeType="1"/>
            </p:cNvSpPr>
            <p:nvPr/>
          </p:nvSpPr>
          <p:spPr bwMode="auto">
            <a:xfrm>
              <a:off x="23231" y="6808"/>
              <a:ext cx="14993" cy="84"/>
            </a:xfrm>
            <a:prstGeom prst="line">
              <a:avLst/>
            </a:prstGeom>
            <a:noFill/>
            <a:ln w="9525">
              <a:solidFill>
                <a:srgbClr val="BC4542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316" name="Прямая соединительная линия 141"/>
            <p:cNvSpPr>
              <a:spLocks noChangeShapeType="1"/>
            </p:cNvSpPr>
            <p:nvPr/>
          </p:nvSpPr>
          <p:spPr bwMode="auto">
            <a:xfrm>
              <a:off x="23257" y="10478"/>
              <a:ext cx="14965" cy="114"/>
            </a:xfrm>
            <a:prstGeom prst="line">
              <a:avLst/>
            </a:prstGeom>
            <a:noFill/>
            <a:ln w="9525">
              <a:solidFill>
                <a:srgbClr val="BC4542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317" name="Прямая соединительная линия 142"/>
            <p:cNvSpPr>
              <a:spLocks noChangeShapeType="1"/>
            </p:cNvSpPr>
            <p:nvPr/>
          </p:nvSpPr>
          <p:spPr bwMode="auto">
            <a:xfrm flipV="1">
              <a:off x="23209" y="14456"/>
              <a:ext cx="15013" cy="83"/>
            </a:xfrm>
            <a:prstGeom prst="line">
              <a:avLst/>
            </a:prstGeom>
            <a:noFill/>
            <a:ln w="9525">
              <a:solidFill>
                <a:srgbClr val="BC4542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318" name="Нашивка 143"/>
            <p:cNvSpPr>
              <a:spLocks noChangeArrowheads="1"/>
            </p:cNvSpPr>
            <p:nvPr/>
          </p:nvSpPr>
          <p:spPr bwMode="auto">
            <a:xfrm rot="10800000">
              <a:off x="19175" y="22308"/>
              <a:ext cx="4375" cy="2089"/>
            </a:xfrm>
            <a:prstGeom prst="chevron">
              <a:avLst>
                <a:gd name="adj" fmla="val 50001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1319" name="Нашивка 144"/>
            <p:cNvSpPr>
              <a:spLocks noChangeArrowheads="1"/>
            </p:cNvSpPr>
            <p:nvPr/>
          </p:nvSpPr>
          <p:spPr bwMode="auto">
            <a:xfrm rot="10800000">
              <a:off x="19175" y="26146"/>
              <a:ext cx="4375" cy="2089"/>
            </a:xfrm>
            <a:prstGeom prst="chevron">
              <a:avLst>
                <a:gd name="adj" fmla="val 50001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1320" name="Нашивка 145"/>
            <p:cNvSpPr>
              <a:spLocks noChangeArrowheads="1"/>
            </p:cNvSpPr>
            <p:nvPr/>
          </p:nvSpPr>
          <p:spPr bwMode="auto">
            <a:xfrm rot="10800000">
              <a:off x="19223" y="30438"/>
              <a:ext cx="4375" cy="2089"/>
            </a:xfrm>
            <a:prstGeom prst="chevron">
              <a:avLst>
                <a:gd name="adj" fmla="val 50001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1321" name="Нашивка 146"/>
            <p:cNvSpPr>
              <a:spLocks noChangeArrowheads="1"/>
            </p:cNvSpPr>
            <p:nvPr/>
          </p:nvSpPr>
          <p:spPr bwMode="auto">
            <a:xfrm>
              <a:off x="36385" y="22259"/>
              <a:ext cx="4763" cy="2261"/>
            </a:xfrm>
            <a:prstGeom prst="chevron">
              <a:avLst>
                <a:gd name="adj" fmla="val 49993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322" name="Нашивка 147"/>
            <p:cNvSpPr>
              <a:spLocks noChangeArrowheads="1"/>
            </p:cNvSpPr>
            <p:nvPr/>
          </p:nvSpPr>
          <p:spPr bwMode="auto">
            <a:xfrm>
              <a:off x="36385" y="25974"/>
              <a:ext cx="4763" cy="2261"/>
            </a:xfrm>
            <a:prstGeom prst="chevron">
              <a:avLst>
                <a:gd name="adj" fmla="val 49993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323" name="Нашивка 148"/>
            <p:cNvSpPr>
              <a:spLocks noChangeArrowheads="1"/>
            </p:cNvSpPr>
            <p:nvPr/>
          </p:nvSpPr>
          <p:spPr bwMode="auto">
            <a:xfrm>
              <a:off x="36385" y="30267"/>
              <a:ext cx="4763" cy="2260"/>
            </a:xfrm>
            <a:prstGeom prst="chevron">
              <a:avLst>
                <a:gd name="adj" fmla="val 50015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1324" name="Прямая соединительная линия 149"/>
            <p:cNvSpPr>
              <a:spLocks noChangeShapeType="1"/>
            </p:cNvSpPr>
            <p:nvPr/>
          </p:nvSpPr>
          <p:spPr bwMode="auto">
            <a:xfrm>
              <a:off x="22506" y="23353"/>
              <a:ext cx="15009" cy="37"/>
            </a:xfrm>
            <a:prstGeom prst="line">
              <a:avLst/>
            </a:prstGeom>
            <a:noFill/>
            <a:ln w="9525">
              <a:solidFill>
                <a:srgbClr val="BC4542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325" name="Прямая соединительная линия 151"/>
            <p:cNvSpPr>
              <a:spLocks noChangeShapeType="1"/>
            </p:cNvSpPr>
            <p:nvPr/>
          </p:nvSpPr>
          <p:spPr bwMode="auto">
            <a:xfrm flipV="1">
              <a:off x="22506" y="27105"/>
              <a:ext cx="15009" cy="85"/>
            </a:xfrm>
            <a:prstGeom prst="line">
              <a:avLst/>
            </a:prstGeom>
            <a:noFill/>
            <a:ln w="9525">
              <a:solidFill>
                <a:srgbClr val="BC4542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326" name="Прямая соединительная линия 152"/>
            <p:cNvSpPr>
              <a:spLocks noChangeShapeType="1"/>
            </p:cNvSpPr>
            <p:nvPr/>
          </p:nvSpPr>
          <p:spPr bwMode="auto">
            <a:xfrm flipV="1">
              <a:off x="22554" y="31397"/>
              <a:ext cx="14961" cy="86"/>
            </a:xfrm>
            <a:prstGeom prst="line">
              <a:avLst/>
            </a:prstGeom>
            <a:noFill/>
            <a:ln w="9525">
              <a:solidFill>
                <a:srgbClr val="BC4542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327" name="Поле 154"/>
            <p:cNvSpPr txBox="1">
              <a:spLocks noChangeArrowheads="1"/>
            </p:cNvSpPr>
            <p:nvPr/>
          </p:nvSpPr>
          <p:spPr bwMode="auto">
            <a:xfrm>
              <a:off x="5502" y="2881"/>
              <a:ext cx="9361" cy="676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de-DE" sz="1200" dirty="0" smtClean="0">
                  <a:latin typeface="Calibri" pitchFamily="34" charset="0"/>
                  <a:cs typeface="Times New Roman" pitchFamily="18" charset="0"/>
                </a:rPr>
                <a:t>tanD/C test </a:t>
              </a:r>
            </a:p>
            <a:p>
              <a:r>
                <a:rPr lang="de-DE" sz="1200" dirty="0" smtClean="0">
                  <a:latin typeface="Calibri" pitchFamily="34" charset="0"/>
                  <a:cs typeface="Times New Roman" pitchFamily="18" charset="0"/>
                </a:rPr>
                <a:t>(Delta 4110)</a:t>
              </a:r>
              <a:br>
                <a:rPr lang="de-DE" sz="1200" dirty="0" smtClean="0">
                  <a:latin typeface="Calibri" pitchFamily="34" charset="0"/>
                  <a:cs typeface="Times New Roman" pitchFamily="18" charset="0"/>
                </a:rPr>
              </a:br>
              <a:r>
                <a:rPr lang="de-DE" sz="1200" dirty="0" smtClean="0">
                  <a:latin typeface="Calibri" pitchFamily="34" charset="0"/>
                  <a:cs typeface="Times New Roman" pitchFamily="18" charset="0"/>
                </a:rPr>
                <a:t>10kV AC</a:t>
              </a:r>
              <a:endParaRPr lang="de-DE" dirty="0"/>
            </a:p>
          </p:txBody>
        </p:sp>
        <p:sp>
          <p:nvSpPr>
            <p:cNvPr id="11328" name="Поле 155"/>
            <p:cNvSpPr txBox="1">
              <a:spLocks noChangeArrowheads="1"/>
            </p:cNvSpPr>
            <p:nvPr/>
          </p:nvSpPr>
          <p:spPr bwMode="auto">
            <a:xfrm>
              <a:off x="5143" y="23351"/>
              <a:ext cx="9720" cy="823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en-US" sz="1200" dirty="0" smtClean="0">
                  <a:latin typeface="Calibri" pitchFamily="34" charset="0"/>
                  <a:cs typeface="Times New Roman" pitchFamily="18" charset="0"/>
                </a:rPr>
                <a:t>Insulation</a:t>
              </a:r>
            </a:p>
            <a:p>
              <a:r>
                <a:rPr lang="en-US" sz="1200" dirty="0" smtClean="0">
                  <a:latin typeface="Calibri" pitchFamily="34" charset="0"/>
                  <a:cs typeface="Times New Roman" pitchFamily="18" charset="0"/>
                </a:rPr>
                <a:t>Resistance</a:t>
              </a:r>
            </a:p>
            <a:p>
              <a:r>
                <a:rPr lang="en-US" sz="1200" dirty="0" smtClean="0">
                  <a:latin typeface="Calibri" pitchFamily="34" charset="0"/>
                  <a:cs typeface="Times New Roman" pitchFamily="18" charset="0"/>
                </a:rPr>
                <a:t>(S </a:t>
              </a:r>
              <a:r>
                <a:rPr lang="en-US" sz="1200" dirty="0">
                  <a:latin typeface="Calibri" pitchFamily="34" charset="0"/>
                  <a:cs typeface="Times New Roman" pitchFamily="18" charset="0"/>
                </a:rPr>
                <a:t>1 -</a:t>
              </a:r>
              <a:r>
                <a:rPr lang="en-US" sz="1200" dirty="0" smtClean="0">
                  <a:latin typeface="Calibri" pitchFamily="34" charset="0"/>
                  <a:cs typeface="Times New Roman" pitchFamily="18" charset="0"/>
                </a:rPr>
                <a:t>1068)</a:t>
              </a:r>
              <a:br>
                <a:rPr lang="en-US" sz="1200" dirty="0" smtClean="0">
                  <a:latin typeface="Calibri" pitchFamily="34" charset="0"/>
                  <a:cs typeface="Times New Roman" pitchFamily="18" charset="0"/>
                </a:rPr>
              </a:br>
              <a:r>
                <a:rPr lang="en-US" sz="1200" dirty="0" smtClean="0">
                  <a:latin typeface="Calibri" pitchFamily="34" charset="0"/>
                  <a:cs typeface="Times New Roman" pitchFamily="18" charset="0"/>
                </a:rPr>
                <a:t>10kV DC</a:t>
              </a:r>
              <a:endParaRPr lang="en-US" dirty="0"/>
            </a:p>
          </p:txBody>
        </p:sp>
        <p:sp>
          <p:nvSpPr>
            <p:cNvPr id="11329" name="Поле 156"/>
            <p:cNvSpPr txBox="1">
              <a:spLocks noChangeArrowheads="1"/>
            </p:cNvSpPr>
            <p:nvPr/>
          </p:nvSpPr>
          <p:spPr bwMode="auto">
            <a:xfrm>
              <a:off x="65532" y="9327"/>
              <a:ext cx="11925" cy="344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de-DE" sz="1200">
                  <a:latin typeface="Calibri" pitchFamily="34" charset="0"/>
                  <a:cs typeface="Times New Roman" pitchFamily="18" charset="0"/>
                </a:rPr>
                <a:t>HV cable,</a:t>
              </a:r>
              <a:r>
                <a:rPr lang="ru-RU" sz="1200">
                  <a:latin typeface="Calibri" pitchFamily="34" charset="0"/>
                  <a:cs typeface="Times New Roman" pitchFamily="18" charset="0"/>
                </a:rPr>
                <a:t> </a:t>
              </a:r>
              <a:r>
                <a:rPr lang="de-DE" sz="1200">
                  <a:latin typeface="Calibri" pitchFamily="34" charset="0"/>
                  <a:cs typeface="Times New Roman" pitchFamily="18" charset="0"/>
                </a:rPr>
                <a:t>30m</a:t>
              </a:r>
              <a:endParaRPr lang="ru-RU" sz="1200"/>
            </a:p>
            <a:p>
              <a:endParaRPr lang="ru-RU"/>
            </a:p>
          </p:txBody>
        </p:sp>
        <p:sp>
          <p:nvSpPr>
            <p:cNvPr id="11330" name="Поле 157"/>
            <p:cNvSpPr txBox="1">
              <a:spLocks noChangeArrowheads="1"/>
            </p:cNvSpPr>
            <p:nvPr/>
          </p:nvSpPr>
          <p:spPr bwMode="auto">
            <a:xfrm>
              <a:off x="65062" y="33048"/>
              <a:ext cx="16465" cy="34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de-DE" sz="1200">
                  <a:latin typeface="Calibri" pitchFamily="34" charset="0"/>
                  <a:cs typeface="Times New Roman" pitchFamily="18" charset="0"/>
                </a:rPr>
                <a:t>Measure</a:t>
              </a:r>
              <a:r>
                <a:rPr lang="ru-RU" sz="1200">
                  <a:latin typeface="Calibri" pitchFamily="34" charset="0"/>
                  <a:cs typeface="Times New Roman" pitchFamily="18" charset="0"/>
                </a:rPr>
                <a:t> «</a:t>
              </a:r>
              <a:r>
                <a:rPr lang="de-DE" sz="1200">
                  <a:latin typeface="Calibri" pitchFamily="34" charset="0"/>
                  <a:cs typeface="Times New Roman" pitchFamily="18" charset="0"/>
                </a:rPr>
                <a:t>Blue</a:t>
              </a:r>
              <a:r>
                <a:rPr lang="ru-RU" sz="1200">
                  <a:latin typeface="Calibri" pitchFamily="34" charset="0"/>
                  <a:cs typeface="Times New Roman" pitchFamily="18" charset="0"/>
                </a:rPr>
                <a:t>», </a:t>
              </a:r>
              <a:r>
                <a:rPr lang="de-DE" sz="1200">
                  <a:latin typeface="Calibri" pitchFamily="34" charset="0"/>
                  <a:cs typeface="Times New Roman" pitchFamily="18" charset="0"/>
                </a:rPr>
                <a:t>30m</a:t>
              </a:r>
              <a:endParaRPr lang="ru-RU" sz="1200"/>
            </a:p>
            <a:p>
              <a:endParaRPr lang="ru-RU"/>
            </a:p>
          </p:txBody>
        </p:sp>
        <p:sp>
          <p:nvSpPr>
            <p:cNvPr id="11331" name="Поле 158"/>
            <p:cNvSpPr txBox="1">
              <a:spLocks noChangeArrowheads="1"/>
            </p:cNvSpPr>
            <p:nvPr/>
          </p:nvSpPr>
          <p:spPr bwMode="auto">
            <a:xfrm>
              <a:off x="65062" y="21518"/>
              <a:ext cx="15894" cy="34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de-DE" sz="1200">
                  <a:latin typeface="Calibri" pitchFamily="34" charset="0"/>
                  <a:cs typeface="Times New Roman" pitchFamily="18" charset="0"/>
                </a:rPr>
                <a:t>Measure </a:t>
              </a:r>
              <a:r>
                <a:rPr lang="ru-RU" sz="1200">
                  <a:latin typeface="Calibri" pitchFamily="34" charset="0"/>
                  <a:cs typeface="Times New Roman" pitchFamily="18" charset="0"/>
                </a:rPr>
                <a:t>«</a:t>
              </a:r>
              <a:r>
                <a:rPr lang="de-DE" sz="1200">
                  <a:latin typeface="Calibri" pitchFamily="34" charset="0"/>
                  <a:cs typeface="Times New Roman" pitchFamily="18" charset="0"/>
                </a:rPr>
                <a:t>red</a:t>
              </a:r>
              <a:r>
                <a:rPr lang="ru-RU" sz="1200">
                  <a:latin typeface="Calibri" pitchFamily="34" charset="0"/>
                  <a:cs typeface="Times New Roman" pitchFamily="18" charset="0"/>
                </a:rPr>
                <a:t>», </a:t>
              </a:r>
              <a:r>
                <a:rPr lang="de-DE" sz="1200">
                  <a:latin typeface="Calibri" pitchFamily="34" charset="0"/>
                  <a:cs typeface="Times New Roman" pitchFamily="18" charset="0"/>
                </a:rPr>
                <a:t>30m</a:t>
              </a:r>
              <a:endParaRPr lang="ru-RU" sz="1200"/>
            </a:p>
            <a:p>
              <a:endParaRPr lang="ru-RU"/>
            </a:p>
          </p:txBody>
        </p:sp>
      </p:grpSp>
      <p:sp>
        <p:nvSpPr>
          <p:cNvPr id="11271" name="Rectangle 92"/>
          <p:cNvSpPr>
            <a:spLocks noChangeArrowheads="1"/>
          </p:cNvSpPr>
          <p:nvPr/>
        </p:nvSpPr>
        <p:spPr bwMode="auto">
          <a:xfrm>
            <a:off x="0" y="593090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v-SE"/>
          </a:p>
        </p:txBody>
      </p:sp>
      <p:sp>
        <p:nvSpPr>
          <p:cNvPr id="11272" name="Нашивка 17"/>
          <p:cNvSpPr>
            <a:spLocks noChangeArrowheads="1"/>
          </p:cNvSpPr>
          <p:nvPr/>
        </p:nvSpPr>
        <p:spPr bwMode="auto">
          <a:xfrm rot="10800000">
            <a:off x="5622925" y="5270500"/>
            <a:ext cx="436563" cy="209550"/>
          </a:xfrm>
          <a:prstGeom prst="chevron">
            <a:avLst>
              <a:gd name="adj" fmla="val 49749"/>
            </a:avLst>
          </a:prstGeom>
          <a:solidFill>
            <a:srgbClr val="FF0000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ru-RU" sz="1100"/>
              <a:t> </a:t>
            </a:r>
            <a:endParaRPr lang="ru-RU"/>
          </a:p>
        </p:txBody>
      </p:sp>
      <p:sp>
        <p:nvSpPr>
          <p:cNvPr id="11273" name="Половина рамки 56"/>
          <p:cNvSpPr>
            <a:spLocks/>
          </p:cNvSpPr>
          <p:nvPr/>
        </p:nvSpPr>
        <p:spPr bwMode="auto">
          <a:xfrm rot="2451566">
            <a:off x="8832850" y="5238750"/>
            <a:ext cx="304800" cy="276225"/>
          </a:xfrm>
          <a:custGeom>
            <a:avLst/>
            <a:gdLst>
              <a:gd name="T0" fmla="*/ 0 w 304279"/>
              <a:gd name="T1" fmla="*/ 0 h 275002"/>
              <a:gd name="T2" fmla="*/ 0 w 304279"/>
              <a:gd name="T3" fmla="*/ 0 h 275002"/>
              <a:gd name="T4" fmla="*/ 0 w 304279"/>
              <a:gd name="T5" fmla="*/ 0 h 275002"/>
              <a:gd name="T6" fmla="*/ 0 w 304279"/>
              <a:gd name="T7" fmla="*/ 0 h 275002"/>
              <a:gd name="T8" fmla="*/ 0 w 304279"/>
              <a:gd name="T9" fmla="*/ 0 h 275002"/>
              <a:gd name="T10" fmla="*/ 0 w 304279"/>
              <a:gd name="T11" fmla="*/ 0 h 275002"/>
              <a:gd name="T12" fmla="*/ 0 w 304279"/>
              <a:gd name="T13" fmla="*/ 0 h 2750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4279"/>
              <a:gd name="T22" fmla="*/ 0 h 275002"/>
              <a:gd name="T23" fmla="*/ 304279 w 304279"/>
              <a:gd name="T24" fmla="*/ 275002 h 2750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4279" h="275002">
                <a:moveTo>
                  <a:pt x="0" y="0"/>
                </a:moveTo>
                <a:lnTo>
                  <a:pt x="304279" y="0"/>
                </a:lnTo>
                <a:lnTo>
                  <a:pt x="202854" y="91666"/>
                </a:lnTo>
                <a:lnTo>
                  <a:pt x="91666" y="91666"/>
                </a:lnTo>
                <a:lnTo>
                  <a:pt x="91666" y="192156"/>
                </a:lnTo>
                <a:lnTo>
                  <a:pt x="0" y="275002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anchor="ctr"/>
          <a:lstStyle/>
          <a:p>
            <a:endParaRPr lang="sv-SE"/>
          </a:p>
        </p:txBody>
      </p:sp>
      <p:sp>
        <p:nvSpPr>
          <p:cNvPr id="11274" name="Половина рамки 57"/>
          <p:cNvSpPr>
            <a:spLocks/>
          </p:cNvSpPr>
          <p:nvPr/>
        </p:nvSpPr>
        <p:spPr bwMode="auto">
          <a:xfrm rot="-6617709">
            <a:off x="8892382" y="5268119"/>
            <a:ext cx="254000" cy="369887"/>
          </a:xfrm>
          <a:custGeom>
            <a:avLst/>
            <a:gdLst>
              <a:gd name="T0" fmla="*/ 0 w 253313"/>
              <a:gd name="T1" fmla="*/ 0 h 368597"/>
              <a:gd name="T2" fmla="*/ 0 w 253313"/>
              <a:gd name="T3" fmla="*/ 0 h 368597"/>
              <a:gd name="T4" fmla="*/ 0 w 253313"/>
              <a:gd name="T5" fmla="*/ 0 h 368597"/>
              <a:gd name="T6" fmla="*/ 0 w 253313"/>
              <a:gd name="T7" fmla="*/ 0 h 368597"/>
              <a:gd name="T8" fmla="*/ 0 w 253313"/>
              <a:gd name="T9" fmla="*/ 0 h 368597"/>
              <a:gd name="T10" fmla="*/ 0 w 253313"/>
              <a:gd name="T11" fmla="*/ 0 h 368597"/>
              <a:gd name="T12" fmla="*/ 0 w 253313"/>
              <a:gd name="T13" fmla="*/ 0 h 3685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3313"/>
              <a:gd name="T22" fmla="*/ 0 h 368597"/>
              <a:gd name="T23" fmla="*/ 253313 w 253313"/>
              <a:gd name="T24" fmla="*/ 368597 h 3685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3313" h="368597">
                <a:moveTo>
                  <a:pt x="0" y="0"/>
                </a:moveTo>
                <a:lnTo>
                  <a:pt x="253313" y="0"/>
                </a:lnTo>
                <a:lnTo>
                  <a:pt x="195285" y="84437"/>
                </a:lnTo>
                <a:lnTo>
                  <a:pt x="84437" y="84437"/>
                </a:lnTo>
                <a:lnTo>
                  <a:pt x="84437" y="245733"/>
                </a:lnTo>
                <a:lnTo>
                  <a:pt x="0" y="368597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endParaRPr lang="sv-SE"/>
          </a:p>
        </p:txBody>
      </p:sp>
      <p:sp>
        <p:nvSpPr>
          <p:cNvPr id="11275" name="Нашивка 64"/>
          <p:cNvSpPr>
            <a:spLocks noChangeArrowheads="1"/>
          </p:cNvSpPr>
          <p:nvPr/>
        </p:nvSpPr>
        <p:spPr bwMode="auto">
          <a:xfrm rot="10800000">
            <a:off x="6059488" y="5268913"/>
            <a:ext cx="438150" cy="209550"/>
          </a:xfrm>
          <a:prstGeom prst="chevron">
            <a:avLst>
              <a:gd name="adj" fmla="val 49930"/>
            </a:avLst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ru-RU" sz="1100"/>
              <a:t> </a:t>
            </a:r>
            <a:endParaRPr lang="ru-RU"/>
          </a:p>
        </p:txBody>
      </p:sp>
      <p:sp>
        <p:nvSpPr>
          <p:cNvPr id="11276" name="Прямая соединительная линия 131"/>
          <p:cNvSpPr>
            <a:spLocks noChangeShapeType="1"/>
          </p:cNvSpPr>
          <p:nvPr/>
        </p:nvSpPr>
        <p:spPr bwMode="auto">
          <a:xfrm>
            <a:off x="6392863" y="5373688"/>
            <a:ext cx="2447925" cy="6350"/>
          </a:xfrm>
          <a:prstGeom prst="line">
            <a:avLst/>
          </a:prstGeom>
          <a:noFill/>
          <a:ln w="9525">
            <a:solidFill>
              <a:srgbClr val="4579B8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11277" name="Поле 157"/>
          <p:cNvSpPr txBox="1">
            <a:spLocks noChangeArrowheads="1"/>
          </p:cNvSpPr>
          <p:nvPr/>
        </p:nvSpPr>
        <p:spPr bwMode="auto">
          <a:xfrm>
            <a:off x="6978650" y="5013325"/>
            <a:ext cx="1646238" cy="34448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de-DE" sz="1200">
                <a:latin typeface="Calibri" pitchFamily="34" charset="0"/>
                <a:cs typeface="Times New Roman" pitchFamily="18" charset="0"/>
              </a:rPr>
              <a:t>Interlock</a:t>
            </a:r>
            <a:r>
              <a:rPr lang="ru-RU" sz="1200">
                <a:latin typeface="Calibri" pitchFamily="34" charset="0"/>
                <a:cs typeface="Times New Roman" pitchFamily="18" charset="0"/>
              </a:rPr>
              <a:t>, </a:t>
            </a:r>
            <a:r>
              <a:rPr lang="de-DE" sz="1200">
                <a:latin typeface="Calibri" pitchFamily="34" charset="0"/>
                <a:cs typeface="Times New Roman" pitchFamily="18" charset="0"/>
              </a:rPr>
              <a:t>30m</a:t>
            </a:r>
            <a:endParaRPr lang="ru-RU" sz="1200"/>
          </a:p>
          <a:p>
            <a:endParaRPr lang="ru-RU"/>
          </a:p>
        </p:txBody>
      </p:sp>
      <p:sp>
        <p:nvSpPr>
          <p:cNvPr id="68" name="Прямоугольник 3"/>
          <p:cNvSpPr>
            <a:spLocks noChangeArrowheads="1"/>
          </p:cNvSpPr>
          <p:nvPr/>
        </p:nvSpPr>
        <p:spPr bwMode="auto">
          <a:xfrm>
            <a:off x="918320" y="4607716"/>
            <a:ext cx="1257307" cy="1917628"/>
          </a:xfrm>
          <a:prstGeom prst="rect">
            <a:avLst/>
          </a:prstGeom>
          <a:solidFill>
            <a:srgbClr val="4F81BD"/>
          </a:solidFill>
          <a:ln w="25400">
            <a:solidFill>
              <a:srgbClr val="243F60"/>
            </a:solidFill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sv-SE"/>
          </a:p>
        </p:txBody>
      </p:sp>
      <p:sp>
        <p:nvSpPr>
          <p:cNvPr id="69" name="Нашивка 4"/>
          <p:cNvSpPr>
            <a:spLocks noChangeArrowheads="1"/>
          </p:cNvSpPr>
          <p:nvPr/>
        </p:nvSpPr>
        <p:spPr bwMode="auto">
          <a:xfrm rot="10800000">
            <a:off x="2078926" y="5332761"/>
            <a:ext cx="437902" cy="209650"/>
          </a:xfrm>
          <a:prstGeom prst="chevron">
            <a:avLst>
              <a:gd name="adj" fmla="val 49977"/>
            </a:avLst>
          </a:prstGeom>
          <a:solidFill>
            <a:srgbClr val="4F81BD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sv-SE"/>
          </a:p>
        </p:txBody>
      </p:sp>
      <p:sp>
        <p:nvSpPr>
          <p:cNvPr id="70" name="Нашивка 5"/>
          <p:cNvSpPr>
            <a:spLocks noChangeArrowheads="1"/>
          </p:cNvSpPr>
          <p:nvPr/>
        </p:nvSpPr>
        <p:spPr bwMode="auto">
          <a:xfrm rot="10800000">
            <a:off x="2079426" y="4941168"/>
            <a:ext cx="437502" cy="209650"/>
          </a:xfrm>
          <a:prstGeom prst="chevron">
            <a:avLst>
              <a:gd name="adj" fmla="val 49989"/>
            </a:avLst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rot="10800000" anchor="ctr"/>
          <a:lstStyle/>
          <a:p>
            <a:endParaRPr lang="sv-SE"/>
          </a:p>
        </p:txBody>
      </p:sp>
      <p:sp>
        <p:nvSpPr>
          <p:cNvPr id="71" name="Нашивка 6"/>
          <p:cNvSpPr>
            <a:spLocks noChangeArrowheads="1"/>
          </p:cNvSpPr>
          <p:nvPr/>
        </p:nvSpPr>
        <p:spPr bwMode="auto">
          <a:xfrm rot="10800000">
            <a:off x="2079426" y="5722453"/>
            <a:ext cx="437502" cy="209550"/>
          </a:xfrm>
          <a:prstGeom prst="chevron">
            <a:avLst>
              <a:gd name="adj" fmla="val 50013"/>
            </a:avLst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rot="10800000" anchor="ctr"/>
          <a:lstStyle/>
          <a:p>
            <a:endParaRPr lang="sv-SE"/>
          </a:p>
        </p:txBody>
      </p:sp>
      <p:sp>
        <p:nvSpPr>
          <p:cNvPr id="72" name="Нашивка 11"/>
          <p:cNvSpPr>
            <a:spLocks noChangeArrowheads="1"/>
          </p:cNvSpPr>
          <p:nvPr/>
        </p:nvSpPr>
        <p:spPr bwMode="auto">
          <a:xfrm>
            <a:off x="4699840" y="4941168"/>
            <a:ext cx="476203" cy="226554"/>
          </a:xfrm>
          <a:prstGeom prst="chevron">
            <a:avLst>
              <a:gd name="adj" fmla="val 49991"/>
            </a:avLst>
          </a:prstGeom>
          <a:solidFill>
            <a:srgbClr val="FF0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sv-SE"/>
          </a:p>
        </p:txBody>
      </p:sp>
      <p:sp>
        <p:nvSpPr>
          <p:cNvPr id="73" name="Нашивка 12"/>
          <p:cNvSpPr>
            <a:spLocks noChangeArrowheads="1"/>
          </p:cNvSpPr>
          <p:nvPr/>
        </p:nvSpPr>
        <p:spPr bwMode="auto">
          <a:xfrm>
            <a:off x="4699840" y="5332761"/>
            <a:ext cx="476203" cy="226154"/>
          </a:xfrm>
          <a:prstGeom prst="chevron">
            <a:avLst>
              <a:gd name="adj" fmla="val 49982"/>
            </a:avLst>
          </a:prstGeom>
          <a:solidFill>
            <a:srgbClr val="FF0000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sv-SE"/>
          </a:p>
        </p:txBody>
      </p:sp>
      <p:sp>
        <p:nvSpPr>
          <p:cNvPr id="74" name="Нашивка 13"/>
          <p:cNvSpPr>
            <a:spLocks noChangeArrowheads="1"/>
          </p:cNvSpPr>
          <p:nvPr/>
        </p:nvSpPr>
        <p:spPr bwMode="auto">
          <a:xfrm>
            <a:off x="4699840" y="5722453"/>
            <a:ext cx="476203" cy="226054"/>
          </a:xfrm>
          <a:prstGeom prst="chevron">
            <a:avLst>
              <a:gd name="adj" fmla="val 50004"/>
            </a:avLst>
          </a:prstGeom>
          <a:solidFill>
            <a:srgbClr val="FF0000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sv-SE"/>
          </a:p>
        </p:txBody>
      </p:sp>
      <p:sp>
        <p:nvSpPr>
          <p:cNvPr id="75" name="Нашивка 134"/>
          <p:cNvSpPr>
            <a:spLocks noChangeArrowheads="1"/>
          </p:cNvSpPr>
          <p:nvPr/>
        </p:nvSpPr>
        <p:spPr bwMode="auto">
          <a:xfrm rot="10800000">
            <a:off x="2504728" y="4965674"/>
            <a:ext cx="437502" cy="209650"/>
          </a:xfrm>
          <a:prstGeom prst="chevron">
            <a:avLst>
              <a:gd name="adj" fmla="val 49989"/>
            </a:avLst>
          </a:prstGeom>
          <a:solidFill>
            <a:srgbClr val="FF0000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rot="10800000" anchor="ctr"/>
          <a:lstStyle/>
          <a:p>
            <a:endParaRPr lang="sv-SE"/>
          </a:p>
        </p:txBody>
      </p:sp>
      <p:sp>
        <p:nvSpPr>
          <p:cNvPr id="76" name="Нашивка 135"/>
          <p:cNvSpPr>
            <a:spLocks noChangeArrowheads="1"/>
          </p:cNvSpPr>
          <p:nvPr/>
        </p:nvSpPr>
        <p:spPr bwMode="auto">
          <a:xfrm rot="10800000">
            <a:off x="2506828" y="5332761"/>
            <a:ext cx="438002" cy="209650"/>
          </a:xfrm>
          <a:prstGeom prst="chevron">
            <a:avLst>
              <a:gd name="adj" fmla="val 49988"/>
            </a:avLst>
          </a:prstGeom>
          <a:solidFill>
            <a:srgbClr val="FF0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sv-SE"/>
          </a:p>
        </p:txBody>
      </p:sp>
      <p:sp>
        <p:nvSpPr>
          <p:cNvPr id="77" name="Нашивка 136"/>
          <p:cNvSpPr>
            <a:spLocks noChangeArrowheads="1"/>
          </p:cNvSpPr>
          <p:nvPr/>
        </p:nvSpPr>
        <p:spPr bwMode="auto">
          <a:xfrm rot="10800000">
            <a:off x="2502528" y="5738957"/>
            <a:ext cx="437502" cy="209550"/>
          </a:xfrm>
          <a:prstGeom prst="chevron">
            <a:avLst>
              <a:gd name="adj" fmla="val 50013"/>
            </a:avLst>
          </a:prstGeom>
          <a:solidFill>
            <a:srgbClr val="FF0000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rot="10800000" anchor="ctr"/>
          <a:lstStyle/>
          <a:p>
            <a:endParaRPr lang="sv-SE"/>
          </a:p>
        </p:txBody>
      </p:sp>
      <p:sp>
        <p:nvSpPr>
          <p:cNvPr id="78" name="Нашивка 137"/>
          <p:cNvSpPr>
            <a:spLocks noChangeArrowheads="1"/>
          </p:cNvSpPr>
          <p:nvPr/>
        </p:nvSpPr>
        <p:spPr bwMode="auto">
          <a:xfrm>
            <a:off x="4223537" y="4965674"/>
            <a:ext cx="476303" cy="226554"/>
          </a:xfrm>
          <a:prstGeom prst="chevron">
            <a:avLst>
              <a:gd name="adj" fmla="val 50002"/>
            </a:avLst>
          </a:prstGeom>
          <a:solidFill>
            <a:srgbClr val="FF0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sv-SE"/>
          </a:p>
        </p:txBody>
      </p:sp>
      <p:sp>
        <p:nvSpPr>
          <p:cNvPr id="79" name="Нашивка 138"/>
          <p:cNvSpPr>
            <a:spLocks noChangeArrowheads="1"/>
          </p:cNvSpPr>
          <p:nvPr/>
        </p:nvSpPr>
        <p:spPr bwMode="auto">
          <a:xfrm>
            <a:off x="4223537" y="5335962"/>
            <a:ext cx="476303" cy="226054"/>
          </a:xfrm>
          <a:prstGeom prst="chevron">
            <a:avLst>
              <a:gd name="adj" fmla="val 50015"/>
            </a:avLst>
          </a:prstGeom>
          <a:solidFill>
            <a:srgbClr val="FF0000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sv-SE"/>
          </a:p>
        </p:txBody>
      </p:sp>
      <p:sp>
        <p:nvSpPr>
          <p:cNvPr id="80" name="Нашивка 139"/>
          <p:cNvSpPr>
            <a:spLocks noChangeArrowheads="1"/>
          </p:cNvSpPr>
          <p:nvPr/>
        </p:nvSpPr>
        <p:spPr bwMode="auto">
          <a:xfrm>
            <a:off x="4223537" y="5722453"/>
            <a:ext cx="476303" cy="226054"/>
          </a:xfrm>
          <a:prstGeom prst="chevron">
            <a:avLst>
              <a:gd name="adj" fmla="val 50015"/>
            </a:avLst>
          </a:prstGeom>
          <a:solidFill>
            <a:srgbClr val="FF0000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sv-SE"/>
          </a:p>
        </p:txBody>
      </p:sp>
      <p:sp>
        <p:nvSpPr>
          <p:cNvPr id="81" name="Прямая соединительная линия 140"/>
          <p:cNvSpPr>
            <a:spLocks noChangeShapeType="1"/>
          </p:cNvSpPr>
          <p:nvPr/>
        </p:nvSpPr>
        <p:spPr bwMode="auto">
          <a:xfrm>
            <a:off x="2837430" y="5070499"/>
            <a:ext cx="1499308" cy="8402"/>
          </a:xfrm>
          <a:prstGeom prst="line">
            <a:avLst/>
          </a:prstGeom>
          <a:noFill/>
          <a:ln w="9525">
            <a:solidFill>
              <a:srgbClr val="BC4542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2" name="Прямая соединительная линия 141"/>
          <p:cNvSpPr>
            <a:spLocks noChangeShapeType="1"/>
          </p:cNvSpPr>
          <p:nvPr/>
        </p:nvSpPr>
        <p:spPr bwMode="auto">
          <a:xfrm>
            <a:off x="2840030" y="5437586"/>
            <a:ext cx="1496508" cy="11403"/>
          </a:xfrm>
          <a:prstGeom prst="line">
            <a:avLst/>
          </a:prstGeom>
          <a:noFill/>
          <a:ln w="9525">
            <a:solidFill>
              <a:srgbClr val="BC4542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3" name="Прямая соединительная линия 142"/>
          <p:cNvSpPr>
            <a:spLocks noChangeShapeType="1"/>
          </p:cNvSpPr>
          <p:nvPr/>
        </p:nvSpPr>
        <p:spPr bwMode="auto">
          <a:xfrm flipV="1">
            <a:off x="2835230" y="5835480"/>
            <a:ext cx="1501308" cy="8302"/>
          </a:xfrm>
          <a:prstGeom prst="line">
            <a:avLst/>
          </a:prstGeom>
          <a:noFill/>
          <a:ln w="9525">
            <a:solidFill>
              <a:srgbClr val="BC4542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4" name="Поле 154"/>
          <p:cNvSpPr txBox="1">
            <a:spLocks noChangeArrowheads="1"/>
          </p:cNvSpPr>
          <p:nvPr/>
        </p:nvSpPr>
        <p:spPr bwMode="auto">
          <a:xfrm>
            <a:off x="1064568" y="4967756"/>
            <a:ext cx="1008112" cy="90951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de-DE" sz="1200" dirty="0" smtClean="0">
                <a:latin typeface="Calibri" pitchFamily="34" charset="0"/>
                <a:cs typeface="Times New Roman" pitchFamily="18" charset="0"/>
              </a:rPr>
              <a:t>DFR/</a:t>
            </a:r>
            <a:br>
              <a:rPr lang="de-DE" sz="1200" dirty="0" smtClean="0">
                <a:latin typeface="Calibri" pitchFamily="34" charset="0"/>
                <a:cs typeface="Times New Roman" pitchFamily="18" charset="0"/>
              </a:rPr>
            </a:br>
            <a:r>
              <a:rPr lang="de-DE" sz="1200" dirty="0" err="1" smtClean="0">
                <a:latin typeface="Calibri" pitchFamily="34" charset="0"/>
                <a:cs typeface="Times New Roman" pitchFamily="18" charset="0"/>
              </a:rPr>
              <a:t>Moisture</a:t>
            </a:r>
            <a:endParaRPr lang="de-DE" sz="1200" dirty="0" smtClean="0">
              <a:latin typeface="Calibri" pitchFamily="34" charset="0"/>
              <a:cs typeface="Times New Roman" pitchFamily="18" charset="0"/>
            </a:endParaRPr>
          </a:p>
          <a:p>
            <a:r>
              <a:rPr lang="de-DE" sz="1200" dirty="0" smtClean="0">
                <a:latin typeface="Calibri" pitchFamily="34" charset="0"/>
                <a:cs typeface="Times New Roman" pitchFamily="18" charset="0"/>
              </a:rPr>
              <a:t>(IDAX 300</a:t>
            </a:r>
            <a:br>
              <a:rPr lang="de-DE" sz="1200" dirty="0" smtClean="0">
                <a:latin typeface="Calibri" pitchFamily="34" charset="0"/>
                <a:cs typeface="Times New Roman" pitchFamily="18" charset="0"/>
              </a:rPr>
            </a:br>
            <a:r>
              <a:rPr lang="de-DE" sz="1200" dirty="0" smtClean="0">
                <a:latin typeface="Calibri" pitchFamily="34" charset="0"/>
                <a:cs typeface="Times New Roman" pitchFamily="18" charset="0"/>
              </a:rPr>
              <a:t>+VAX 2kV)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hteck 73"/>
          <p:cNvSpPr/>
          <p:nvPr/>
        </p:nvSpPr>
        <p:spPr bwMode="auto">
          <a:xfrm>
            <a:off x="8697913" y="3284538"/>
            <a:ext cx="935037" cy="252095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73" name="Rechteck 72"/>
          <p:cNvSpPr/>
          <p:nvPr/>
        </p:nvSpPr>
        <p:spPr bwMode="auto">
          <a:xfrm>
            <a:off x="8697913" y="692150"/>
            <a:ext cx="935037" cy="252095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229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LV commutator</a:t>
            </a:r>
          </a:p>
        </p:txBody>
      </p:sp>
      <p:sp>
        <p:nvSpPr>
          <p:cNvPr id="12293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© 2012 SebaKMT – Measuring and locating techniques – MADE in GERMANY</a:t>
            </a:r>
            <a:endParaRPr lang="de-DE" smtClean="0">
              <a:latin typeface="Arial" pitchFamily="34" charset="0"/>
            </a:endParaRPr>
          </a:p>
        </p:txBody>
      </p:sp>
      <p:sp>
        <p:nvSpPr>
          <p:cNvPr id="12294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6383223-A65F-4D00-B1A1-91CCC3EEAB25}" type="slidenum">
              <a:rPr lang="de-DE" smtClean="0">
                <a:latin typeface="Arial" pitchFamily="34" charset="0"/>
              </a:rPr>
              <a:pPr/>
              <a:t>21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12295" name="Rectangle 56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v-SE"/>
          </a:p>
        </p:txBody>
      </p:sp>
      <p:grpSp>
        <p:nvGrpSpPr>
          <p:cNvPr id="12296" name="Полотно 1"/>
          <p:cNvGrpSpPr>
            <a:grpSpLocks/>
          </p:cNvGrpSpPr>
          <p:nvPr/>
        </p:nvGrpSpPr>
        <p:grpSpPr bwMode="auto">
          <a:xfrm>
            <a:off x="514350" y="765175"/>
            <a:ext cx="9391650" cy="5473700"/>
            <a:chOff x="0" y="-720"/>
            <a:chExt cx="93916" cy="54724"/>
          </a:xfrm>
        </p:grpSpPr>
        <p:sp>
          <p:nvSpPr>
            <p:cNvPr id="12308" name="AutoShape 55"/>
            <p:cNvSpPr>
              <a:spLocks noChangeAspect="1" noChangeArrowheads="1"/>
            </p:cNvSpPr>
            <p:nvPr/>
          </p:nvSpPr>
          <p:spPr bwMode="auto">
            <a:xfrm>
              <a:off x="0" y="-720"/>
              <a:ext cx="93916" cy="54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309" name="Прямоугольник 2"/>
            <p:cNvSpPr>
              <a:spLocks noChangeArrowheads="1"/>
            </p:cNvSpPr>
            <p:nvPr/>
          </p:nvSpPr>
          <p:spPr bwMode="auto">
            <a:xfrm>
              <a:off x="44860" y="8001"/>
              <a:ext cx="6954" cy="40004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2310" name="Прямоугольник 3"/>
            <p:cNvSpPr>
              <a:spLocks noChangeArrowheads="1"/>
            </p:cNvSpPr>
            <p:nvPr/>
          </p:nvSpPr>
          <p:spPr bwMode="auto">
            <a:xfrm>
              <a:off x="3333" y="2762"/>
              <a:ext cx="12573" cy="21717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2311" name="Нашивка 4"/>
            <p:cNvSpPr>
              <a:spLocks noChangeArrowheads="1"/>
            </p:cNvSpPr>
            <p:nvPr/>
          </p:nvSpPr>
          <p:spPr bwMode="auto">
            <a:xfrm rot="10800000">
              <a:off x="14939" y="15525"/>
              <a:ext cx="4379" cy="2096"/>
            </a:xfrm>
            <a:prstGeom prst="chevron">
              <a:avLst>
                <a:gd name="adj" fmla="val 49977"/>
              </a:avLst>
            </a:prstGeom>
            <a:solidFill>
              <a:srgbClr val="4F81BD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2312" name="Нашивка 5"/>
            <p:cNvSpPr>
              <a:spLocks noChangeArrowheads="1"/>
            </p:cNvSpPr>
            <p:nvPr/>
          </p:nvSpPr>
          <p:spPr bwMode="auto">
            <a:xfrm rot="10800000">
              <a:off x="14944" y="11610"/>
              <a:ext cx="4375" cy="2096"/>
            </a:xfrm>
            <a:prstGeom prst="chevron">
              <a:avLst>
                <a:gd name="adj" fmla="val 49989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endParaRPr lang="sv-SE"/>
            </a:p>
          </p:txBody>
        </p:sp>
        <p:sp>
          <p:nvSpPr>
            <p:cNvPr id="12313" name="Прямоугольник 7"/>
            <p:cNvSpPr>
              <a:spLocks noChangeArrowheads="1"/>
            </p:cNvSpPr>
            <p:nvPr/>
          </p:nvSpPr>
          <p:spPr bwMode="auto">
            <a:xfrm flipV="1">
              <a:off x="3333" y="32273"/>
              <a:ext cx="12573" cy="18495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endParaRPr lang="sv-SE"/>
            </a:p>
          </p:txBody>
        </p:sp>
        <p:sp>
          <p:nvSpPr>
            <p:cNvPr id="12314" name="Нашивка 8"/>
            <p:cNvSpPr>
              <a:spLocks noChangeArrowheads="1"/>
            </p:cNvSpPr>
            <p:nvPr/>
          </p:nvSpPr>
          <p:spPr bwMode="auto">
            <a:xfrm rot="10800000">
              <a:off x="14843" y="34756"/>
              <a:ext cx="4375" cy="2089"/>
            </a:xfrm>
            <a:prstGeom prst="chevron">
              <a:avLst>
                <a:gd name="adj" fmla="val 50001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2315" name="Нашивка 9"/>
            <p:cNvSpPr>
              <a:spLocks noChangeArrowheads="1"/>
            </p:cNvSpPr>
            <p:nvPr/>
          </p:nvSpPr>
          <p:spPr bwMode="auto">
            <a:xfrm rot="10800000">
              <a:off x="14944" y="38471"/>
              <a:ext cx="4375" cy="2089"/>
            </a:xfrm>
            <a:prstGeom prst="chevron">
              <a:avLst>
                <a:gd name="adj" fmla="val 50001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2316" name="Нашивка 11"/>
            <p:cNvSpPr>
              <a:spLocks noChangeArrowheads="1"/>
            </p:cNvSpPr>
            <p:nvPr/>
          </p:nvSpPr>
          <p:spPr bwMode="auto">
            <a:xfrm>
              <a:off x="41148" y="11610"/>
              <a:ext cx="4762" cy="2265"/>
            </a:xfrm>
            <a:prstGeom prst="chevron">
              <a:avLst>
                <a:gd name="adj" fmla="val 49991"/>
              </a:avLst>
            </a:prstGeom>
            <a:solidFill>
              <a:srgbClr val="FF00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2317" name="Нашивка 12"/>
            <p:cNvSpPr>
              <a:spLocks noChangeArrowheads="1"/>
            </p:cNvSpPr>
            <p:nvPr/>
          </p:nvSpPr>
          <p:spPr bwMode="auto">
            <a:xfrm>
              <a:off x="41148" y="15525"/>
              <a:ext cx="4762" cy="2261"/>
            </a:xfrm>
            <a:prstGeom prst="chevron">
              <a:avLst>
                <a:gd name="adj" fmla="val 49982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2318" name="Нашивка 14"/>
            <p:cNvSpPr>
              <a:spLocks noChangeArrowheads="1"/>
            </p:cNvSpPr>
            <p:nvPr/>
          </p:nvSpPr>
          <p:spPr bwMode="auto">
            <a:xfrm>
              <a:off x="41148" y="34584"/>
              <a:ext cx="4762" cy="2261"/>
            </a:xfrm>
            <a:prstGeom prst="chevron">
              <a:avLst>
                <a:gd name="adj" fmla="val 49982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2319" name="Нашивка 15"/>
            <p:cNvSpPr>
              <a:spLocks noChangeArrowheads="1"/>
            </p:cNvSpPr>
            <p:nvPr/>
          </p:nvSpPr>
          <p:spPr bwMode="auto">
            <a:xfrm>
              <a:off x="41148" y="38299"/>
              <a:ext cx="4762" cy="2261"/>
            </a:xfrm>
            <a:prstGeom prst="chevron">
              <a:avLst>
                <a:gd name="adj" fmla="val 49982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2320" name="Нашивка 17"/>
            <p:cNvSpPr>
              <a:spLocks noChangeArrowheads="1"/>
            </p:cNvSpPr>
            <p:nvPr/>
          </p:nvSpPr>
          <p:spPr bwMode="auto">
            <a:xfrm rot="10800000">
              <a:off x="50758" y="13712"/>
              <a:ext cx="4375" cy="2089"/>
            </a:xfrm>
            <a:prstGeom prst="chevron">
              <a:avLst>
                <a:gd name="adj" fmla="val 50001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2321" name="Нашивка 19"/>
            <p:cNvSpPr>
              <a:spLocks noChangeArrowheads="1"/>
            </p:cNvSpPr>
            <p:nvPr/>
          </p:nvSpPr>
          <p:spPr bwMode="auto">
            <a:xfrm rot="10800000">
              <a:off x="50758" y="37347"/>
              <a:ext cx="4375" cy="2082"/>
            </a:xfrm>
            <a:prstGeom prst="chevron">
              <a:avLst>
                <a:gd name="adj" fmla="val 50014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2322" name="Половина рамки 52"/>
            <p:cNvSpPr>
              <a:spLocks/>
            </p:cNvSpPr>
            <p:nvPr/>
          </p:nvSpPr>
          <p:spPr bwMode="auto">
            <a:xfrm rot="2451566">
              <a:off x="83089" y="25139"/>
              <a:ext cx="3043" cy="2750"/>
            </a:xfrm>
            <a:custGeom>
              <a:avLst/>
              <a:gdLst>
                <a:gd name="T0" fmla="*/ 0 w 304279"/>
                <a:gd name="T1" fmla="*/ 0 h 275002"/>
                <a:gd name="T2" fmla="*/ 0 w 304279"/>
                <a:gd name="T3" fmla="*/ 0 h 275002"/>
                <a:gd name="T4" fmla="*/ 0 w 304279"/>
                <a:gd name="T5" fmla="*/ 0 h 275002"/>
                <a:gd name="T6" fmla="*/ 0 w 304279"/>
                <a:gd name="T7" fmla="*/ 0 h 275002"/>
                <a:gd name="T8" fmla="*/ 0 w 304279"/>
                <a:gd name="T9" fmla="*/ 0 h 275002"/>
                <a:gd name="T10" fmla="*/ 0 w 304279"/>
                <a:gd name="T11" fmla="*/ 0 h 275002"/>
                <a:gd name="T12" fmla="*/ 0 w 304279"/>
                <a:gd name="T13" fmla="*/ 0 h 2750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4279"/>
                <a:gd name="T22" fmla="*/ 0 h 275002"/>
                <a:gd name="T23" fmla="*/ 304279 w 304279"/>
                <a:gd name="T24" fmla="*/ 275002 h 2750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4279" h="275002">
                  <a:moveTo>
                    <a:pt x="0" y="0"/>
                  </a:moveTo>
                  <a:lnTo>
                    <a:pt x="304279" y="0"/>
                  </a:lnTo>
                  <a:lnTo>
                    <a:pt x="202854" y="91666"/>
                  </a:lnTo>
                  <a:lnTo>
                    <a:pt x="91666" y="91666"/>
                  </a:lnTo>
                  <a:lnTo>
                    <a:pt x="91666" y="192156"/>
                  </a:lnTo>
                  <a:lnTo>
                    <a:pt x="0" y="2750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25400">
              <a:solidFill>
                <a:srgbClr val="243F6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2323" name="Половина рамки 53"/>
            <p:cNvSpPr>
              <a:spLocks/>
            </p:cNvSpPr>
            <p:nvPr/>
          </p:nvSpPr>
          <p:spPr bwMode="auto">
            <a:xfrm rot="-6617709">
              <a:off x="83461" y="25469"/>
              <a:ext cx="2533" cy="3686"/>
            </a:xfrm>
            <a:custGeom>
              <a:avLst/>
              <a:gdLst>
                <a:gd name="T0" fmla="*/ 0 w 253313"/>
                <a:gd name="T1" fmla="*/ 0 h 368597"/>
                <a:gd name="T2" fmla="*/ 0 w 253313"/>
                <a:gd name="T3" fmla="*/ 0 h 368597"/>
                <a:gd name="T4" fmla="*/ 0 w 253313"/>
                <a:gd name="T5" fmla="*/ 0 h 368597"/>
                <a:gd name="T6" fmla="*/ 0 w 253313"/>
                <a:gd name="T7" fmla="*/ 0 h 368597"/>
                <a:gd name="T8" fmla="*/ 0 w 253313"/>
                <a:gd name="T9" fmla="*/ 0 h 368597"/>
                <a:gd name="T10" fmla="*/ 0 w 253313"/>
                <a:gd name="T11" fmla="*/ 0 h 368597"/>
                <a:gd name="T12" fmla="*/ 0 w 253313"/>
                <a:gd name="T13" fmla="*/ 0 h 3685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3313"/>
                <a:gd name="T22" fmla="*/ 0 h 368597"/>
                <a:gd name="T23" fmla="*/ 253313 w 253313"/>
                <a:gd name="T24" fmla="*/ 368597 h 3685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3313" h="368597">
                  <a:moveTo>
                    <a:pt x="0" y="0"/>
                  </a:moveTo>
                  <a:lnTo>
                    <a:pt x="253313" y="0"/>
                  </a:lnTo>
                  <a:lnTo>
                    <a:pt x="195285" y="84437"/>
                  </a:lnTo>
                  <a:lnTo>
                    <a:pt x="84437" y="84437"/>
                  </a:lnTo>
                  <a:lnTo>
                    <a:pt x="84437" y="245733"/>
                  </a:lnTo>
                  <a:lnTo>
                    <a:pt x="0" y="368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endParaRPr lang="sv-SE"/>
            </a:p>
          </p:txBody>
        </p:sp>
        <p:sp>
          <p:nvSpPr>
            <p:cNvPr id="12324" name="Половина рамки 56"/>
            <p:cNvSpPr>
              <a:spLocks/>
            </p:cNvSpPr>
            <p:nvPr/>
          </p:nvSpPr>
          <p:spPr bwMode="auto">
            <a:xfrm rot="2451566">
              <a:off x="82859" y="13403"/>
              <a:ext cx="3042" cy="2750"/>
            </a:xfrm>
            <a:custGeom>
              <a:avLst/>
              <a:gdLst>
                <a:gd name="T0" fmla="*/ 0 w 304279"/>
                <a:gd name="T1" fmla="*/ 0 h 275002"/>
                <a:gd name="T2" fmla="*/ 0 w 304279"/>
                <a:gd name="T3" fmla="*/ 0 h 275002"/>
                <a:gd name="T4" fmla="*/ 0 w 304279"/>
                <a:gd name="T5" fmla="*/ 0 h 275002"/>
                <a:gd name="T6" fmla="*/ 0 w 304279"/>
                <a:gd name="T7" fmla="*/ 0 h 275002"/>
                <a:gd name="T8" fmla="*/ 0 w 304279"/>
                <a:gd name="T9" fmla="*/ 0 h 275002"/>
                <a:gd name="T10" fmla="*/ 0 w 304279"/>
                <a:gd name="T11" fmla="*/ 0 h 275002"/>
                <a:gd name="T12" fmla="*/ 0 w 304279"/>
                <a:gd name="T13" fmla="*/ 0 h 2750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4279"/>
                <a:gd name="T22" fmla="*/ 0 h 275002"/>
                <a:gd name="T23" fmla="*/ 304279 w 304279"/>
                <a:gd name="T24" fmla="*/ 275002 h 2750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4279" h="275002">
                  <a:moveTo>
                    <a:pt x="0" y="0"/>
                  </a:moveTo>
                  <a:lnTo>
                    <a:pt x="304279" y="0"/>
                  </a:lnTo>
                  <a:lnTo>
                    <a:pt x="202854" y="91666"/>
                  </a:lnTo>
                  <a:lnTo>
                    <a:pt x="91666" y="91666"/>
                  </a:lnTo>
                  <a:lnTo>
                    <a:pt x="91666" y="192156"/>
                  </a:lnTo>
                  <a:lnTo>
                    <a:pt x="0" y="2750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25400">
              <a:solidFill>
                <a:srgbClr val="243F6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2325" name="Половина рамки 57"/>
            <p:cNvSpPr>
              <a:spLocks/>
            </p:cNvSpPr>
            <p:nvPr/>
          </p:nvSpPr>
          <p:spPr bwMode="auto">
            <a:xfrm rot="-6617709">
              <a:off x="83461" y="13697"/>
              <a:ext cx="2533" cy="3686"/>
            </a:xfrm>
            <a:custGeom>
              <a:avLst/>
              <a:gdLst>
                <a:gd name="T0" fmla="*/ 0 w 253313"/>
                <a:gd name="T1" fmla="*/ 0 h 368597"/>
                <a:gd name="T2" fmla="*/ 0 w 253313"/>
                <a:gd name="T3" fmla="*/ 0 h 368597"/>
                <a:gd name="T4" fmla="*/ 0 w 253313"/>
                <a:gd name="T5" fmla="*/ 0 h 368597"/>
                <a:gd name="T6" fmla="*/ 0 w 253313"/>
                <a:gd name="T7" fmla="*/ 0 h 368597"/>
                <a:gd name="T8" fmla="*/ 0 w 253313"/>
                <a:gd name="T9" fmla="*/ 0 h 368597"/>
                <a:gd name="T10" fmla="*/ 0 w 253313"/>
                <a:gd name="T11" fmla="*/ 0 h 368597"/>
                <a:gd name="T12" fmla="*/ 0 w 253313"/>
                <a:gd name="T13" fmla="*/ 0 h 3685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3313"/>
                <a:gd name="T22" fmla="*/ 0 h 368597"/>
                <a:gd name="T23" fmla="*/ 253313 w 253313"/>
                <a:gd name="T24" fmla="*/ 368597 h 3685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3313" h="368597">
                  <a:moveTo>
                    <a:pt x="0" y="0"/>
                  </a:moveTo>
                  <a:lnTo>
                    <a:pt x="253313" y="0"/>
                  </a:lnTo>
                  <a:lnTo>
                    <a:pt x="195285" y="84437"/>
                  </a:lnTo>
                  <a:lnTo>
                    <a:pt x="84437" y="84437"/>
                  </a:lnTo>
                  <a:lnTo>
                    <a:pt x="84437" y="245733"/>
                  </a:lnTo>
                  <a:lnTo>
                    <a:pt x="0" y="368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endParaRPr lang="sv-SE"/>
            </a:p>
          </p:txBody>
        </p:sp>
        <p:sp>
          <p:nvSpPr>
            <p:cNvPr id="12326" name="Половина рамки 58"/>
            <p:cNvSpPr>
              <a:spLocks/>
            </p:cNvSpPr>
            <p:nvPr/>
          </p:nvSpPr>
          <p:spPr bwMode="auto">
            <a:xfrm rot="-6617709">
              <a:off x="83232" y="36910"/>
              <a:ext cx="2527" cy="3683"/>
            </a:xfrm>
            <a:custGeom>
              <a:avLst/>
              <a:gdLst>
                <a:gd name="T0" fmla="*/ 0 w 252730"/>
                <a:gd name="T1" fmla="*/ 0 h 368300"/>
                <a:gd name="T2" fmla="*/ 0 w 252730"/>
                <a:gd name="T3" fmla="*/ 0 h 368300"/>
                <a:gd name="T4" fmla="*/ 0 w 252730"/>
                <a:gd name="T5" fmla="*/ 0 h 368300"/>
                <a:gd name="T6" fmla="*/ 0 w 252730"/>
                <a:gd name="T7" fmla="*/ 0 h 368300"/>
                <a:gd name="T8" fmla="*/ 0 w 252730"/>
                <a:gd name="T9" fmla="*/ 0 h 368300"/>
                <a:gd name="T10" fmla="*/ 0 w 252730"/>
                <a:gd name="T11" fmla="*/ 0 h 368300"/>
                <a:gd name="T12" fmla="*/ 0 w 252730"/>
                <a:gd name="T13" fmla="*/ 0 h 3683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2730"/>
                <a:gd name="T22" fmla="*/ 0 h 368300"/>
                <a:gd name="T23" fmla="*/ 252730 w 252730"/>
                <a:gd name="T24" fmla="*/ 368300 h 3683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2730" h="368300">
                  <a:moveTo>
                    <a:pt x="0" y="0"/>
                  </a:moveTo>
                  <a:lnTo>
                    <a:pt x="252730" y="0"/>
                  </a:lnTo>
                  <a:lnTo>
                    <a:pt x="194922" y="84242"/>
                  </a:lnTo>
                  <a:lnTo>
                    <a:pt x="84242" y="84242"/>
                  </a:lnTo>
                  <a:lnTo>
                    <a:pt x="84242" y="245535"/>
                  </a:lnTo>
                  <a:lnTo>
                    <a:pt x="0" y="368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2327" name="Половина рамки 59"/>
            <p:cNvSpPr>
              <a:spLocks/>
            </p:cNvSpPr>
            <p:nvPr/>
          </p:nvSpPr>
          <p:spPr bwMode="auto">
            <a:xfrm rot="2451566">
              <a:off x="82859" y="36641"/>
              <a:ext cx="3042" cy="2750"/>
            </a:xfrm>
            <a:custGeom>
              <a:avLst/>
              <a:gdLst>
                <a:gd name="T0" fmla="*/ 0 w 304279"/>
                <a:gd name="T1" fmla="*/ 0 h 275002"/>
                <a:gd name="T2" fmla="*/ 0 w 304279"/>
                <a:gd name="T3" fmla="*/ 0 h 275002"/>
                <a:gd name="T4" fmla="*/ 0 w 304279"/>
                <a:gd name="T5" fmla="*/ 0 h 275002"/>
                <a:gd name="T6" fmla="*/ 0 w 304279"/>
                <a:gd name="T7" fmla="*/ 0 h 275002"/>
                <a:gd name="T8" fmla="*/ 0 w 304279"/>
                <a:gd name="T9" fmla="*/ 0 h 275002"/>
                <a:gd name="T10" fmla="*/ 0 w 304279"/>
                <a:gd name="T11" fmla="*/ 0 h 275002"/>
                <a:gd name="T12" fmla="*/ 0 w 304279"/>
                <a:gd name="T13" fmla="*/ 0 h 2750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4279"/>
                <a:gd name="T22" fmla="*/ 0 h 275002"/>
                <a:gd name="T23" fmla="*/ 304279 w 304279"/>
                <a:gd name="T24" fmla="*/ 275002 h 2750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4279" h="275002">
                  <a:moveTo>
                    <a:pt x="0" y="0"/>
                  </a:moveTo>
                  <a:lnTo>
                    <a:pt x="304279" y="0"/>
                  </a:lnTo>
                  <a:lnTo>
                    <a:pt x="202854" y="91666"/>
                  </a:lnTo>
                  <a:lnTo>
                    <a:pt x="91666" y="91666"/>
                  </a:lnTo>
                  <a:lnTo>
                    <a:pt x="91666" y="192156"/>
                  </a:lnTo>
                  <a:lnTo>
                    <a:pt x="0" y="2750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25400">
              <a:solidFill>
                <a:srgbClr val="243F6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2328" name="Нашивка 64"/>
            <p:cNvSpPr>
              <a:spLocks noChangeArrowheads="1"/>
            </p:cNvSpPr>
            <p:nvPr/>
          </p:nvSpPr>
          <p:spPr bwMode="auto">
            <a:xfrm rot="10800000">
              <a:off x="55133" y="13696"/>
              <a:ext cx="4375" cy="2089"/>
            </a:xfrm>
            <a:prstGeom prst="chevron">
              <a:avLst>
                <a:gd name="adj" fmla="val 50001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2329" name="Нашивка 130"/>
            <p:cNvSpPr>
              <a:spLocks noChangeArrowheads="1"/>
            </p:cNvSpPr>
            <p:nvPr/>
          </p:nvSpPr>
          <p:spPr bwMode="auto">
            <a:xfrm rot="10800000">
              <a:off x="55133" y="37327"/>
              <a:ext cx="4375" cy="2083"/>
            </a:xfrm>
            <a:prstGeom prst="chevron">
              <a:avLst>
                <a:gd name="adj" fmla="val 49990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2330" name="Прямая соединительная линия 131"/>
            <p:cNvSpPr>
              <a:spLocks noChangeShapeType="1"/>
            </p:cNvSpPr>
            <p:nvPr/>
          </p:nvSpPr>
          <p:spPr bwMode="auto">
            <a:xfrm>
              <a:off x="58464" y="14740"/>
              <a:ext cx="24483" cy="69"/>
            </a:xfrm>
            <a:prstGeom prst="line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331" name="Прямая соединительная линия 133"/>
            <p:cNvSpPr>
              <a:spLocks noChangeShapeType="1"/>
            </p:cNvSpPr>
            <p:nvPr/>
          </p:nvSpPr>
          <p:spPr bwMode="auto">
            <a:xfrm flipV="1">
              <a:off x="58959" y="38330"/>
              <a:ext cx="23866" cy="141"/>
            </a:xfrm>
            <a:prstGeom prst="line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332" name="Нашивка 134"/>
            <p:cNvSpPr>
              <a:spLocks noChangeArrowheads="1"/>
            </p:cNvSpPr>
            <p:nvPr/>
          </p:nvSpPr>
          <p:spPr bwMode="auto">
            <a:xfrm rot="10800000">
              <a:off x="19197" y="11855"/>
              <a:ext cx="4375" cy="2096"/>
            </a:xfrm>
            <a:prstGeom prst="chevron">
              <a:avLst>
                <a:gd name="adj" fmla="val 49989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endParaRPr lang="sv-SE"/>
            </a:p>
          </p:txBody>
        </p:sp>
        <p:sp>
          <p:nvSpPr>
            <p:cNvPr id="12333" name="Нашивка 135"/>
            <p:cNvSpPr>
              <a:spLocks noChangeArrowheads="1"/>
            </p:cNvSpPr>
            <p:nvPr/>
          </p:nvSpPr>
          <p:spPr bwMode="auto">
            <a:xfrm rot="10800000">
              <a:off x="19218" y="15525"/>
              <a:ext cx="4380" cy="2096"/>
            </a:xfrm>
            <a:prstGeom prst="chevron">
              <a:avLst>
                <a:gd name="adj" fmla="val 49988"/>
              </a:avLst>
            </a:prstGeom>
            <a:solidFill>
              <a:srgbClr val="FF00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2334" name="Нашивка 137"/>
            <p:cNvSpPr>
              <a:spLocks noChangeArrowheads="1"/>
            </p:cNvSpPr>
            <p:nvPr/>
          </p:nvSpPr>
          <p:spPr bwMode="auto">
            <a:xfrm>
              <a:off x="36385" y="11855"/>
              <a:ext cx="4763" cy="2265"/>
            </a:xfrm>
            <a:prstGeom prst="chevron">
              <a:avLst>
                <a:gd name="adj" fmla="val 50002"/>
              </a:avLst>
            </a:prstGeom>
            <a:solidFill>
              <a:srgbClr val="FF0000"/>
            </a:solid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2335" name="Нашивка 138"/>
            <p:cNvSpPr>
              <a:spLocks noChangeArrowheads="1"/>
            </p:cNvSpPr>
            <p:nvPr/>
          </p:nvSpPr>
          <p:spPr bwMode="auto">
            <a:xfrm>
              <a:off x="36385" y="15557"/>
              <a:ext cx="4763" cy="2260"/>
            </a:xfrm>
            <a:prstGeom prst="chevron">
              <a:avLst>
                <a:gd name="adj" fmla="val 50015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2336" name="Прямая соединительная линия 140"/>
            <p:cNvSpPr>
              <a:spLocks noChangeShapeType="1"/>
            </p:cNvSpPr>
            <p:nvPr/>
          </p:nvSpPr>
          <p:spPr bwMode="auto">
            <a:xfrm>
              <a:off x="22524" y="12903"/>
              <a:ext cx="14993" cy="84"/>
            </a:xfrm>
            <a:prstGeom prst="line">
              <a:avLst/>
            </a:prstGeom>
            <a:noFill/>
            <a:ln w="9525">
              <a:solidFill>
                <a:srgbClr val="BC4542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337" name="Прямая соединительная линия 141"/>
            <p:cNvSpPr>
              <a:spLocks noChangeShapeType="1"/>
            </p:cNvSpPr>
            <p:nvPr/>
          </p:nvSpPr>
          <p:spPr bwMode="auto">
            <a:xfrm>
              <a:off x="22550" y="16573"/>
              <a:ext cx="14965" cy="114"/>
            </a:xfrm>
            <a:prstGeom prst="line">
              <a:avLst/>
            </a:prstGeom>
            <a:noFill/>
            <a:ln w="9525">
              <a:solidFill>
                <a:srgbClr val="BC4542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338" name="Нашивка 143"/>
            <p:cNvSpPr>
              <a:spLocks noChangeArrowheads="1"/>
            </p:cNvSpPr>
            <p:nvPr/>
          </p:nvSpPr>
          <p:spPr bwMode="auto">
            <a:xfrm rot="10800000">
              <a:off x="19175" y="34633"/>
              <a:ext cx="4375" cy="2089"/>
            </a:xfrm>
            <a:prstGeom prst="chevron">
              <a:avLst>
                <a:gd name="adj" fmla="val 50001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2339" name="Нашивка 144"/>
            <p:cNvSpPr>
              <a:spLocks noChangeArrowheads="1"/>
            </p:cNvSpPr>
            <p:nvPr/>
          </p:nvSpPr>
          <p:spPr bwMode="auto">
            <a:xfrm rot="10800000">
              <a:off x="19175" y="38471"/>
              <a:ext cx="4375" cy="2089"/>
            </a:xfrm>
            <a:prstGeom prst="chevron">
              <a:avLst>
                <a:gd name="adj" fmla="val 50001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1100"/>
                <a:t> </a:t>
              </a:r>
              <a:endParaRPr lang="ru-RU"/>
            </a:p>
          </p:txBody>
        </p:sp>
        <p:sp>
          <p:nvSpPr>
            <p:cNvPr id="12340" name="Нашивка 146"/>
            <p:cNvSpPr>
              <a:spLocks noChangeArrowheads="1"/>
            </p:cNvSpPr>
            <p:nvPr/>
          </p:nvSpPr>
          <p:spPr bwMode="auto">
            <a:xfrm>
              <a:off x="36385" y="34584"/>
              <a:ext cx="4763" cy="2261"/>
            </a:xfrm>
            <a:prstGeom prst="chevron">
              <a:avLst>
                <a:gd name="adj" fmla="val 49993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2341" name="Нашивка 147"/>
            <p:cNvSpPr>
              <a:spLocks noChangeArrowheads="1"/>
            </p:cNvSpPr>
            <p:nvPr/>
          </p:nvSpPr>
          <p:spPr bwMode="auto">
            <a:xfrm>
              <a:off x="36385" y="38299"/>
              <a:ext cx="4763" cy="2261"/>
            </a:xfrm>
            <a:prstGeom prst="chevron">
              <a:avLst>
                <a:gd name="adj" fmla="val 49993"/>
              </a:avLst>
            </a:prstGeom>
            <a:solidFill>
              <a:srgbClr val="FF0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sv-SE"/>
            </a:p>
          </p:txBody>
        </p:sp>
        <p:sp>
          <p:nvSpPr>
            <p:cNvPr id="12342" name="Прямая соединительная линия 149"/>
            <p:cNvSpPr>
              <a:spLocks noChangeShapeType="1"/>
            </p:cNvSpPr>
            <p:nvPr/>
          </p:nvSpPr>
          <p:spPr bwMode="auto">
            <a:xfrm>
              <a:off x="22506" y="35678"/>
              <a:ext cx="15009" cy="37"/>
            </a:xfrm>
            <a:prstGeom prst="line">
              <a:avLst/>
            </a:prstGeom>
            <a:noFill/>
            <a:ln w="9525">
              <a:solidFill>
                <a:srgbClr val="BC4542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343" name="Прямая соединительная линия 151"/>
            <p:cNvSpPr>
              <a:spLocks noChangeShapeType="1"/>
            </p:cNvSpPr>
            <p:nvPr/>
          </p:nvSpPr>
          <p:spPr bwMode="auto">
            <a:xfrm flipV="1">
              <a:off x="22506" y="39430"/>
              <a:ext cx="15009" cy="85"/>
            </a:xfrm>
            <a:prstGeom prst="line">
              <a:avLst/>
            </a:prstGeom>
            <a:noFill/>
            <a:ln w="9525">
              <a:solidFill>
                <a:srgbClr val="BC4542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344" name="Поле 154"/>
            <p:cNvSpPr txBox="1">
              <a:spLocks noChangeArrowheads="1"/>
            </p:cNvSpPr>
            <p:nvPr/>
          </p:nvSpPr>
          <p:spPr bwMode="auto">
            <a:xfrm>
              <a:off x="5143" y="6190"/>
              <a:ext cx="7893" cy="820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de-DE" sz="1200" dirty="0" smtClean="0">
                  <a:latin typeface="Calibri" pitchFamily="34" charset="0"/>
                  <a:cs typeface="Times New Roman" pitchFamily="18" charset="0"/>
                </a:rPr>
                <a:t>Winding</a:t>
              </a:r>
            </a:p>
            <a:p>
              <a:r>
                <a:rPr lang="de-DE" sz="1200" dirty="0" smtClean="0">
                  <a:latin typeface="Calibri" pitchFamily="34" charset="0"/>
                  <a:cs typeface="Times New Roman" pitchFamily="18" charset="0"/>
                </a:rPr>
                <a:t>resistance</a:t>
              </a:r>
            </a:p>
            <a:p>
              <a:r>
                <a:rPr lang="de-DE" sz="1200" dirty="0" smtClean="0">
                  <a:latin typeface="Calibri" pitchFamily="34" charset="0"/>
                  <a:cs typeface="Times New Roman" pitchFamily="18" charset="0"/>
                </a:rPr>
                <a:t>(MTO300)</a:t>
              </a:r>
              <a:endParaRPr lang="de-DE" dirty="0"/>
            </a:p>
          </p:txBody>
        </p:sp>
        <p:sp>
          <p:nvSpPr>
            <p:cNvPr id="12345" name="Поле 155"/>
            <p:cNvSpPr txBox="1">
              <a:spLocks noChangeArrowheads="1"/>
            </p:cNvSpPr>
            <p:nvPr/>
          </p:nvSpPr>
          <p:spPr bwMode="auto">
            <a:xfrm>
              <a:off x="5143" y="35676"/>
              <a:ext cx="9000" cy="823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en-US" sz="1200" dirty="0" smtClean="0">
                  <a:latin typeface="Calibri" pitchFamily="34" charset="0"/>
                  <a:cs typeface="Times New Roman" pitchFamily="18" charset="0"/>
                </a:rPr>
                <a:t>Turns ratio/</a:t>
              </a:r>
            </a:p>
            <a:p>
              <a:r>
                <a:rPr lang="en-US" sz="1200" dirty="0" smtClean="0">
                  <a:latin typeface="Calibri" pitchFamily="34" charset="0"/>
                  <a:cs typeface="Times New Roman" pitchFamily="18" charset="0"/>
                </a:rPr>
                <a:t>Phase</a:t>
              </a:r>
            </a:p>
            <a:p>
              <a:r>
                <a:rPr lang="en-US" sz="1200" dirty="0" smtClean="0">
                  <a:latin typeface="Calibri" pitchFamily="34" charset="0"/>
                  <a:cs typeface="Times New Roman" pitchFamily="18" charset="0"/>
                </a:rPr>
                <a:t>(TTR300)</a:t>
              </a:r>
              <a:endParaRPr lang="en-US" dirty="0"/>
            </a:p>
          </p:txBody>
        </p:sp>
        <p:sp>
          <p:nvSpPr>
            <p:cNvPr id="12346" name="Поле 156"/>
            <p:cNvSpPr txBox="1">
              <a:spLocks noChangeArrowheads="1"/>
            </p:cNvSpPr>
            <p:nvPr/>
          </p:nvSpPr>
          <p:spPr bwMode="auto">
            <a:xfrm>
              <a:off x="60948" y="9327"/>
              <a:ext cx="18458" cy="344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de-DE" sz="1200">
                  <a:latin typeface="Calibri" pitchFamily="34" charset="0"/>
                  <a:cs typeface="Times New Roman" pitchFamily="18" charset="0"/>
                </a:rPr>
                <a:t>H multicable, A-B-C-N,</a:t>
              </a:r>
              <a:r>
                <a:rPr lang="ru-RU" sz="1200">
                  <a:latin typeface="Calibri" pitchFamily="34" charset="0"/>
                  <a:cs typeface="Times New Roman" pitchFamily="18" charset="0"/>
                </a:rPr>
                <a:t> </a:t>
              </a:r>
              <a:r>
                <a:rPr lang="de-DE" sz="1200">
                  <a:latin typeface="Calibri" pitchFamily="34" charset="0"/>
                  <a:cs typeface="Times New Roman" pitchFamily="18" charset="0"/>
                </a:rPr>
                <a:t>30m</a:t>
              </a:r>
              <a:endParaRPr lang="ru-RU" sz="1200"/>
            </a:p>
            <a:p>
              <a:endParaRPr lang="ru-RU"/>
            </a:p>
          </p:txBody>
        </p:sp>
        <p:sp>
          <p:nvSpPr>
            <p:cNvPr id="12347" name="Поле 157"/>
            <p:cNvSpPr txBox="1">
              <a:spLocks noChangeArrowheads="1"/>
            </p:cNvSpPr>
            <p:nvPr/>
          </p:nvSpPr>
          <p:spPr bwMode="auto">
            <a:xfrm>
              <a:off x="60948" y="33048"/>
              <a:ext cx="18002" cy="34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de-DE" sz="1200">
                  <a:latin typeface="Calibri" pitchFamily="34" charset="0"/>
                  <a:cs typeface="Times New Roman" pitchFamily="18" charset="0"/>
                </a:rPr>
                <a:t>X multicable, a-b-c-n, 30m</a:t>
              </a:r>
              <a:endParaRPr lang="ru-RU" sz="1200"/>
            </a:p>
            <a:p>
              <a:endParaRPr lang="ru-RU"/>
            </a:p>
          </p:txBody>
        </p:sp>
      </p:grpSp>
      <p:sp>
        <p:nvSpPr>
          <p:cNvPr id="12297" name="Rectangle 92"/>
          <p:cNvSpPr>
            <a:spLocks noChangeArrowheads="1"/>
          </p:cNvSpPr>
          <p:nvPr/>
        </p:nvSpPr>
        <p:spPr bwMode="auto">
          <a:xfrm>
            <a:off x="0" y="593090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v-SE"/>
          </a:p>
        </p:txBody>
      </p:sp>
      <p:sp>
        <p:nvSpPr>
          <p:cNvPr id="12298" name="Половина рамки 52"/>
          <p:cNvSpPr>
            <a:spLocks/>
          </p:cNvSpPr>
          <p:nvPr/>
        </p:nvSpPr>
        <p:spPr bwMode="auto">
          <a:xfrm rot="2451566">
            <a:off x="8821738" y="3892550"/>
            <a:ext cx="304800" cy="276225"/>
          </a:xfrm>
          <a:custGeom>
            <a:avLst/>
            <a:gdLst>
              <a:gd name="T0" fmla="*/ 0 w 304279"/>
              <a:gd name="T1" fmla="*/ 0 h 275002"/>
              <a:gd name="T2" fmla="*/ 307443 w 304279"/>
              <a:gd name="T3" fmla="*/ 0 h 275002"/>
              <a:gd name="T4" fmla="*/ 204962 w 304279"/>
              <a:gd name="T5" fmla="*/ 94161 h 275002"/>
              <a:gd name="T6" fmla="*/ 92618 w 304279"/>
              <a:gd name="T7" fmla="*/ 94161 h 275002"/>
              <a:gd name="T8" fmla="*/ 92618 w 304279"/>
              <a:gd name="T9" fmla="*/ 197386 h 275002"/>
              <a:gd name="T10" fmla="*/ 0 w 304279"/>
              <a:gd name="T11" fmla="*/ 282487 h 275002"/>
              <a:gd name="T12" fmla="*/ 0 w 304279"/>
              <a:gd name="T13" fmla="*/ 0 h 2750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4279"/>
              <a:gd name="T22" fmla="*/ 0 h 275002"/>
              <a:gd name="T23" fmla="*/ 304279 w 304279"/>
              <a:gd name="T24" fmla="*/ 275002 h 2750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4279" h="275002">
                <a:moveTo>
                  <a:pt x="0" y="0"/>
                </a:moveTo>
                <a:lnTo>
                  <a:pt x="304279" y="0"/>
                </a:lnTo>
                <a:lnTo>
                  <a:pt x="202854" y="91666"/>
                </a:lnTo>
                <a:lnTo>
                  <a:pt x="91666" y="91666"/>
                </a:lnTo>
                <a:lnTo>
                  <a:pt x="91666" y="192156"/>
                </a:lnTo>
                <a:lnTo>
                  <a:pt x="0" y="275002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anchor="ctr"/>
          <a:lstStyle/>
          <a:p>
            <a:endParaRPr lang="sv-SE"/>
          </a:p>
        </p:txBody>
      </p:sp>
      <p:sp>
        <p:nvSpPr>
          <p:cNvPr id="12299" name="Половина рамки 53"/>
          <p:cNvSpPr>
            <a:spLocks/>
          </p:cNvSpPr>
          <p:nvPr/>
        </p:nvSpPr>
        <p:spPr bwMode="auto">
          <a:xfrm rot="-6617709">
            <a:off x="8859838" y="3925888"/>
            <a:ext cx="254000" cy="368300"/>
          </a:xfrm>
          <a:custGeom>
            <a:avLst/>
            <a:gdLst>
              <a:gd name="T0" fmla="*/ 0 w 253313"/>
              <a:gd name="T1" fmla="*/ 0 h 368597"/>
              <a:gd name="T2" fmla="*/ 257511 w 253313"/>
              <a:gd name="T3" fmla="*/ 0 h 368597"/>
              <a:gd name="T4" fmla="*/ 198522 w 253313"/>
              <a:gd name="T5" fmla="*/ 84030 h 368597"/>
              <a:gd name="T6" fmla="*/ 85837 w 253313"/>
              <a:gd name="T7" fmla="*/ 84030 h 368597"/>
              <a:gd name="T8" fmla="*/ 85837 w 253313"/>
              <a:gd name="T9" fmla="*/ 244550 h 368597"/>
              <a:gd name="T10" fmla="*/ 0 w 253313"/>
              <a:gd name="T11" fmla="*/ 366823 h 368597"/>
              <a:gd name="T12" fmla="*/ 0 w 253313"/>
              <a:gd name="T13" fmla="*/ 0 h 3685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3313"/>
              <a:gd name="T22" fmla="*/ 0 h 368597"/>
              <a:gd name="T23" fmla="*/ 253313 w 253313"/>
              <a:gd name="T24" fmla="*/ 368597 h 3685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3313" h="368597">
                <a:moveTo>
                  <a:pt x="0" y="0"/>
                </a:moveTo>
                <a:lnTo>
                  <a:pt x="253313" y="0"/>
                </a:lnTo>
                <a:lnTo>
                  <a:pt x="195285" y="84437"/>
                </a:lnTo>
                <a:lnTo>
                  <a:pt x="84437" y="84437"/>
                </a:lnTo>
                <a:lnTo>
                  <a:pt x="84437" y="245733"/>
                </a:lnTo>
                <a:lnTo>
                  <a:pt x="0" y="368597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endParaRPr lang="sv-SE"/>
          </a:p>
        </p:txBody>
      </p:sp>
      <p:sp>
        <p:nvSpPr>
          <p:cNvPr id="12300" name="Половина рамки 52"/>
          <p:cNvSpPr>
            <a:spLocks/>
          </p:cNvSpPr>
          <p:nvPr/>
        </p:nvSpPr>
        <p:spPr bwMode="auto">
          <a:xfrm rot="2451566">
            <a:off x="8750300" y="5116513"/>
            <a:ext cx="304800" cy="276225"/>
          </a:xfrm>
          <a:custGeom>
            <a:avLst/>
            <a:gdLst>
              <a:gd name="T0" fmla="*/ 0 w 304279"/>
              <a:gd name="T1" fmla="*/ 0 h 275002"/>
              <a:gd name="T2" fmla="*/ 307443 w 304279"/>
              <a:gd name="T3" fmla="*/ 0 h 275002"/>
              <a:gd name="T4" fmla="*/ 204962 w 304279"/>
              <a:gd name="T5" fmla="*/ 94161 h 275002"/>
              <a:gd name="T6" fmla="*/ 92618 w 304279"/>
              <a:gd name="T7" fmla="*/ 94161 h 275002"/>
              <a:gd name="T8" fmla="*/ 92618 w 304279"/>
              <a:gd name="T9" fmla="*/ 197386 h 275002"/>
              <a:gd name="T10" fmla="*/ 0 w 304279"/>
              <a:gd name="T11" fmla="*/ 282487 h 275002"/>
              <a:gd name="T12" fmla="*/ 0 w 304279"/>
              <a:gd name="T13" fmla="*/ 0 h 2750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4279"/>
              <a:gd name="T22" fmla="*/ 0 h 275002"/>
              <a:gd name="T23" fmla="*/ 304279 w 304279"/>
              <a:gd name="T24" fmla="*/ 275002 h 2750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4279" h="275002">
                <a:moveTo>
                  <a:pt x="0" y="0"/>
                </a:moveTo>
                <a:lnTo>
                  <a:pt x="304279" y="0"/>
                </a:lnTo>
                <a:lnTo>
                  <a:pt x="202854" y="91666"/>
                </a:lnTo>
                <a:lnTo>
                  <a:pt x="91666" y="91666"/>
                </a:lnTo>
                <a:lnTo>
                  <a:pt x="91666" y="192156"/>
                </a:lnTo>
                <a:lnTo>
                  <a:pt x="0" y="275002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anchor="ctr"/>
          <a:lstStyle/>
          <a:p>
            <a:endParaRPr lang="sv-SE"/>
          </a:p>
        </p:txBody>
      </p:sp>
      <p:sp>
        <p:nvSpPr>
          <p:cNvPr id="12301" name="Половина рамки 53"/>
          <p:cNvSpPr>
            <a:spLocks/>
          </p:cNvSpPr>
          <p:nvPr/>
        </p:nvSpPr>
        <p:spPr bwMode="auto">
          <a:xfrm rot="-6617709">
            <a:off x="8787607" y="5150644"/>
            <a:ext cx="252412" cy="368300"/>
          </a:xfrm>
          <a:custGeom>
            <a:avLst/>
            <a:gdLst>
              <a:gd name="T0" fmla="*/ 0 w 253313"/>
              <a:gd name="T1" fmla="*/ 0 h 368597"/>
              <a:gd name="T2" fmla="*/ 248001 w 253313"/>
              <a:gd name="T3" fmla="*/ 0 h 368597"/>
              <a:gd name="T4" fmla="*/ 191190 w 253313"/>
              <a:gd name="T5" fmla="*/ 84030 h 368597"/>
              <a:gd name="T6" fmla="*/ 82668 w 253313"/>
              <a:gd name="T7" fmla="*/ 84030 h 368597"/>
              <a:gd name="T8" fmla="*/ 82668 w 253313"/>
              <a:gd name="T9" fmla="*/ 244550 h 368597"/>
              <a:gd name="T10" fmla="*/ 0 w 253313"/>
              <a:gd name="T11" fmla="*/ 366823 h 368597"/>
              <a:gd name="T12" fmla="*/ 0 w 253313"/>
              <a:gd name="T13" fmla="*/ 0 h 3685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3313"/>
              <a:gd name="T22" fmla="*/ 0 h 368597"/>
              <a:gd name="T23" fmla="*/ 253313 w 253313"/>
              <a:gd name="T24" fmla="*/ 368597 h 3685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3313" h="368597">
                <a:moveTo>
                  <a:pt x="0" y="0"/>
                </a:moveTo>
                <a:lnTo>
                  <a:pt x="253313" y="0"/>
                </a:lnTo>
                <a:lnTo>
                  <a:pt x="195285" y="84437"/>
                </a:lnTo>
                <a:lnTo>
                  <a:pt x="84437" y="84437"/>
                </a:lnTo>
                <a:lnTo>
                  <a:pt x="84437" y="245733"/>
                </a:lnTo>
                <a:lnTo>
                  <a:pt x="0" y="368597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endParaRPr lang="sv-SE"/>
          </a:p>
        </p:txBody>
      </p:sp>
      <p:sp>
        <p:nvSpPr>
          <p:cNvPr id="12302" name="Половина рамки 52"/>
          <p:cNvSpPr>
            <a:spLocks/>
          </p:cNvSpPr>
          <p:nvPr/>
        </p:nvSpPr>
        <p:spPr bwMode="auto">
          <a:xfrm rot="2451566">
            <a:off x="8821738" y="2746375"/>
            <a:ext cx="304800" cy="274638"/>
          </a:xfrm>
          <a:custGeom>
            <a:avLst/>
            <a:gdLst>
              <a:gd name="T0" fmla="*/ 0 w 304279"/>
              <a:gd name="T1" fmla="*/ 0 h 275002"/>
              <a:gd name="T2" fmla="*/ 307443 w 304279"/>
              <a:gd name="T3" fmla="*/ 0 h 275002"/>
              <a:gd name="T4" fmla="*/ 204962 w 304279"/>
              <a:gd name="T5" fmla="*/ 90961 h 275002"/>
              <a:gd name="T6" fmla="*/ 92618 w 304279"/>
              <a:gd name="T7" fmla="*/ 90961 h 275002"/>
              <a:gd name="T8" fmla="*/ 92618 w 304279"/>
              <a:gd name="T9" fmla="*/ 190679 h 275002"/>
              <a:gd name="T10" fmla="*/ 0 w 304279"/>
              <a:gd name="T11" fmla="*/ 272887 h 275002"/>
              <a:gd name="T12" fmla="*/ 0 w 304279"/>
              <a:gd name="T13" fmla="*/ 0 h 2750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4279"/>
              <a:gd name="T22" fmla="*/ 0 h 275002"/>
              <a:gd name="T23" fmla="*/ 304279 w 304279"/>
              <a:gd name="T24" fmla="*/ 275002 h 2750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4279" h="275002">
                <a:moveTo>
                  <a:pt x="0" y="0"/>
                </a:moveTo>
                <a:lnTo>
                  <a:pt x="304279" y="0"/>
                </a:lnTo>
                <a:lnTo>
                  <a:pt x="202854" y="91666"/>
                </a:lnTo>
                <a:lnTo>
                  <a:pt x="91666" y="91666"/>
                </a:lnTo>
                <a:lnTo>
                  <a:pt x="91666" y="192156"/>
                </a:lnTo>
                <a:lnTo>
                  <a:pt x="0" y="275002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anchor="ctr"/>
          <a:lstStyle/>
          <a:p>
            <a:endParaRPr lang="sv-SE"/>
          </a:p>
        </p:txBody>
      </p:sp>
      <p:sp>
        <p:nvSpPr>
          <p:cNvPr id="12303" name="Половина рамки 53"/>
          <p:cNvSpPr>
            <a:spLocks/>
          </p:cNvSpPr>
          <p:nvPr/>
        </p:nvSpPr>
        <p:spPr bwMode="auto">
          <a:xfrm rot="-6617709">
            <a:off x="8859838" y="2779713"/>
            <a:ext cx="254000" cy="368300"/>
          </a:xfrm>
          <a:custGeom>
            <a:avLst/>
            <a:gdLst>
              <a:gd name="T0" fmla="*/ 0 w 253313"/>
              <a:gd name="T1" fmla="*/ 0 h 368597"/>
              <a:gd name="T2" fmla="*/ 257511 w 253313"/>
              <a:gd name="T3" fmla="*/ 0 h 368597"/>
              <a:gd name="T4" fmla="*/ 198522 w 253313"/>
              <a:gd name="T5" fmla="*/ 84030 h 368597"/>
              <a:gd name="T6" fmla="*/ 85837 w 253313"/>
              <a:gd name="T7" fmla="*/ 84030 h 368597"/>
              <a:gd name="T8" fmla="*/ 85837 w 253313"/>
              <a:gd name="T9" fmla="*/ 244550 h 368597"/>
              <a:gd name="T10" fmla="*/ 0 w 253313"/>
              <a:gd name="T11" fmla="*/ 366823 h 368597"/>
              <a:gd name="T12" fmla="*/ 0 w 253313"/>
              <a:gd name="T13" fmla="*/ 0 h 3685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3313"/>
              <a:gd name="T22" fmla="*/ 0 h 368597"/>
              <a:gd name="T23" fmla="*/ 253313 w 253313"/>
              <a:gd name="T24" fmla="*/ 368597 h 3685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3313" h="368597">
                <a:moveTo>
                  <a:pt x="0" y="0"/>
                </a:moveTo>
                <a:lnTo>
                  <a:pt x="253313" y="0"/>
                </a:lnTo>
                <a:lnTo>
                  <a:pt x="195285" y="84437"/>
                </a:lnTo>
                <a:lnTo>
                  <a:pt x="84437" y="84437"/>
                </a:lnTo>
                <a:lnTo>
                  <a:pt x="84437" y="245733"/>
                </a:lnTo>
                <a:lnTo>
                  <a:pt x="0" y="368597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endParaRPr lang="sv-SE"/>
          </a:p>
        </p:txBody>
      </p:sp>
      <p:sp>
        <p:nvSpPr>
          <p:cNvPr id="12304" name="Половина рамки 52"/>
          <p:cNvSpPr>
            <a:spLocks/>
          </p:cNvSpPr>
          <p:nvPr/>
        </p:nvSpPr>
        <p:spPr bwMode="auto">
          <a:xfrm rot="2451566">
            <a:off x="8821738" y="1550988"/>
            <a:ext cx="304800" cy="274637"/>
          </a:xfrm>
          <a:custGeom>
            <a:avLst/>
            <a:gdLst>
              <a:gd name="T0" fmla="*/ 0 w 304279"/>
              <a:gd name="T1" fmla="*/ 0 h 275002"/>
              <a:gd name="T2" fmla="*/ 307443 w 304279"/>
              <a:gd name="T3" fmla="*/ 0 h 275002"/>
              <a:gd name="T4" fmla="*/ 204962 w 304279"/>
              <a:gd name="T5" fmla="*/ 90959 h 275002"/>
              <a:gd name="T6" fmla="*/ 92618 w 304279"/>
              <a:gd name="T7" fmla="*/ 90959 h 275002"/>
              <a:gd name="T8" fmla="*/ 92618 w 304279"/>
              <a:gd name="T9" fmla="*/ 190675 h 275002"/>
              <a:gd name="T10" fmla="*/ 0 w 304279"/>
              <a:gd name="T11" fmla="*/ 272881 h 275002"/>
              <a:gd name="T12" fmla="*/ 0 w 304279"/>
              <a:gd name="T13" fmla="*/ 0 h 2750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4279"/>
              <a:gd name="T22" fmla="*/ 0 h 275002"/>
              <a:gd name="T23" fmla="*/ 304279 w 304279"/>
              <a:gd name="T24" fmla="*/ 275002 h 2750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4279" h="275002">
                <a:moveTo>
                  <a:pt x="0" y="0"/>
                </a:moveTo>
                <a:lnTo>
                  <a:pt x="304279" y="0"/>
                </a:lnTo>
                <a:lnTo>
                  <a:pt x="202854" y="91666"/>
                </a:lnTo>
                <a:lnTo>
                  <a:pt x="91666" y="91666"/>
                </a:lnTo>
                <a:lnTo>
                  <a:pt x="91666" y="192156"/>
                </a:lnTo>
                <a:lnTo>
                  <a:pt x="0" y="275002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anchor="ctr"/>
          <a:lstStyle/>
          <a:p>
            <a:endParaRPr lang="sv-SE"/>
          </a:p>
        </p:txBody>
      </p:sp>
      <p:sp>
        <p:nvSpPr>
          <p:cNvPr id="12305" name="Половина рамки 53"/>
          <p:cNvSpPr>
            <a:spLocks/>
          </p:cNvSpPr>
          <p:nvPr/>
        </p:nvSpPr>
        <p:spPr bwMode="auto">
          <a:xfrm rot="-6617709">
            <a:off x="8859838" y="1584325"/>
            <a:ext cx="254000" cy="368300"/>
          </a:xfrm>
          <a:custGeom>
            <a:avLst/>
            <a:gdLst>
              <a:gd name="T0" fmla="*/ 0 w 253313"/>
              <a:gd name="T1" fmla="*/ 0 h 368597"/>
              <a:gd name="T2" fmla="*/ 257511 w 253313"/>
              <a:gd name="T3" fmla="*/ 0 h 368597"/>
              <a:gd name="T4" fmla="*/ 198522 w 253313"/>
              <a:gd name="T5" fmla="*/ 84030 h 368597"/>
              <a:gd name="T6" fmla="*/ 85837 w 253313"/>
              <a:gd name="T7" fmla="*/ 84030 h 368597"/>
              <a:gd name="T8" fmla="*/ 85837 w 253313"/>
              <a:gd name="T9" fmla="*/ 244550 h 368597"/>
              <a:gd name="T10" fmla="*/ 0 w 253313"/>
              <a:gd name="T11" fmla="*/ 366823 h 368597"/>
              <a:gd name="T12" fmla="*/ 0 w 253313"/>
              <a:gd name="T13" fmla="*/ 0 h 3685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3313"/>
              <a:gd name="T22" fmla="*/ 0 h 368597"/>
              <a:gd name="T23" fmla="*/ 253313 w 253313"/>
              <a:gd name="T24" fmla="*/ 368597 h 3685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3313" h="368597">
                <a:moveTo>
                  <a:pt x="0" y="0"/>
                </a:moveTo>
                <a:lnTo>
                  <a:pt x="253313" y="0"/>
                </a:lnTo>
                <a:lnTo>
                  <a:pt x="195285" y="84437"/>
                </a:lnTo>
                <a:lnTo>
                  <a:pt x="84437" y="84437"/>
                </a:lnTo>
                <a:lnTo>
                  <a:pt x="84437" y="245733"/>
                </a:lnTo>
                <a:lnTo>
                  <a:pt x="0" y="368597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endParaRPr lang="sv-SE"/>
          </a:p>
        </p:txBody>
      </p:sp>
      <p:sp>
        <p:nvSpPr>
          <p:cNvPr id="12306" name="Половина рамки 52"/>
          <p:cNvSpPr>
            <a:spLocks/>
          </p:cNvSpPr>
          <p:nvPr/>
        </p:nvSpPr>
        <p:spPr bwMode="auto">
          <a:xfrm rot="2451566">
            <a:off x="8821738" y="946150"/>
            <a:ext cx="304800" cy="274638"/>
          </a:xfrm>
          <a:custGeom>
            <a:avLst/>
            <a:gdLst>
              <a:gd name="T0" fmla="*/ 0 w 304279"/>
              <a:gd name="T1" fmla="*/ 0 h 275002"/>
              <a:gd name="T2" fmla="*/ 307443 w 304279"/>
              <a:gd name="T3" fmla="*/ 0 h 275002"/>
              <a:gd name="T4" fmla="*/ 204962 w 304279"/>
              <a:gd name="T5" fmla="*/ 90961 h 275002"/>
              <a:gd name="T6" fmla="*/ 92618 w 304279"/>
              <a:gd name="T7" fmla="*/ 90961 h 275002"/>
              <a:gd name="T8" fmla="*/ 92618 w 304279"/>
              <a:gd name="T9" fmla="*/ 190679 h 275002"/>
              <a:gd name="T10" fmla="*/ 0 w 304279"/>
              <a:gd name="T11" fmla="*/ 272887 h 275002"/>
              <a:gd name="T12" fmla="*/ 0 w 304279"/>
              <a:gd name="T13" fmla="*/ 0 h 2750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4279"/>
              <a:gd name="T22" fmla="*/ 0 h 275002"/>
              <a:gd name="T23" fmla="*/ 304279 w 304279"/>
              <a:gd name="T24" fmla="*/ 275002 h 2750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4279" h="275002">
                <a:moveTo>
                  <a:pt x="0" y="0"/>
                </a:moveTo>
                <a:lnTo>
                  <a:pt x="304279" y="0"/>
                </a:lnTo>
                <a:lnTo>
                  <a:pt x="202854" y="91666"/>
                </a:lnTo>
                <a:lnTo>
                  <a:pt x="91666" y="91666"/>
                </a:lnTo>
                <a:lnTo>
                  <a:pt x="91666" y="192156"/>
                </a:lnTo>
                <a:lnTo>
                  <a:pt x="0" y="275002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anchor="ctr"/>
          <a:lstStyle/>
          <a:p>
            <a:endParaRPr lang="sv-SE"/>
          </a:p>
        </p:txBody>
      </p:sp>
      <p:sp>
        <p:nvSpPr>
          <p:cNvPr id="12307" name="Половина рамки 53"/>
          <p:cNvSpPr>
            <a:spLocks/>
          </p:cNvSpPr>
          <p:nvPr/>
        </p:nvSpPr>
        <p:spPr bwMode="auto">
          <a:xfrm rot="-6617709">
            <a:off x="8859838" y="979488"/>
            <a:ext cx="254000" cy="368300"/>
          </a:xfrm>
          <a:custGeom>
            <a:avLst/>
            <a:gdLst>
              <a:gd name="T0" fmla="*/ 0 w 253313"/>
              <a:gd name="T1" fmla="*/ 0 h 368597"/>
              <a:gd name="T2" fmla="*/ 257511 w 253313"/>
              <a:gd name="T3" fmla="*/ 0 h 368597"/>
              <a:gd name="T4" fmla="*/ 198522 w 253313"/>
              <a:gd name="T5" fmla="*/ 84030 h 368597"/>
              <a:gd name="T6" fmla="*/ 85837 w 253313"/>
              <a:gd name="T7" fmla="*/ 84030 h 368597"/>
              <a:gd name="T8" fmla="*/ 85837 w 253313"/>
              <a:gd name="T9" fmla="*/ 244550 h 368597"/>
              <a:gd name="T10" fmla="*/ 0 w 253313"/>
              <a:gd name="T11" fmla="*/ 366823 h 368597"/>
              <a:gd name="T12" fmla="*/ 0 w 253313"/>
              <a:gd name="T13" fmla="*/ 0 h 3685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3313"/>
              <a:gd name="T22" fmla="*/ 0 h 368597"/>
              <a:gd name="T23" fmla="*/ 253313 w 253313"/>
              <a:gd name="T24" fmla="*/ 368597 h 3685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3313" h="368597">
                <a:moveTo>
                  <a:pt x="0" y="0"/>
                </a:moveTo>
                <a:lnTo>
                  <a:pt x="253313" y="0"/>
                </a:lnTo>
                <a:lnTo>
                  <a:pt x="195285" y="84437"/>
                </a:lnTo>
                <a:lnTo>
                  <a:pt x="84437" y="84437"/>
                </a:lnTo>
                <a:lnTo>
                  <a:pt x="84437" y="245733"/>
                </a:lnTo>
                <a:lnTo>
                  <a:pt x="0" y="368597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External design</a:t>
            </a:r>
          </a:p>
        </p:txBody>
      </p:sp>
      <p:sp>
        <p:nvSpPr>
          <p:cNvPr id="8195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© 2012 SebaKMT – Measuring and locating techniques – MADE in GERMANY</a:t>
            </a:r>
            <a:endParaRPr lang="de-DE" smtClean="0">
              <a:latin typeface="Arial" pitchFamily="34" charset="0"/>
            </a:endParaRPr>
          </a:p>
        </p:txBody>
      </p:sp>
      <p:sp>
        <p:nvSpPr>
          <p:cNvPr id="8196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6BAA2D-1ADD-4B7D-9301-2AC986FED023}" type="slidenum">
              <a:rPr lang="de-DE" smtClean="0">
                <a:latin typeface="Arial" pitchFamily="34" charset="0"/>
              </a:rPr>
              <a:pPr/>
              <a:t>22</a:t>
            </a:fld>
            <a:endParaRPr lang="de-DE" smtClean="0">
              <a:latin typeface="Arial" pitchFamily="34" charset="0"/>
            </a:endParaRPr>
          </a:p>
        </p:txBody>
      </p:sp>
      <p:pic>
        <p:nvPicPr>
          <p:cNvPr id="8197" name="Picture 8"/>
          <p:cNvPicPr>
            <a:picLocks noChangeAspect="1" noChangeArrowheads="1"/>
          </p:cNvPicPr>
          <p:nvPr/>
        </p:nvPicPr>
        <p:blipFill>
          <a:blip r:embed="rId2" cstate="print"/>
          <a:srcRect b="50394"/>
          <a:stretch>
            <a:fillRect/>
          </a:stretch>
        </p:blipFill>
        <p:spPr bwMode="auto">
          <a:xfrm>
            <a:off x="1639888" y="631825"/>
            <a:ext cx="6265862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7013" y="4005263"/>
            <a:ext cx="66008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427038" y="0"/>
            <a:ext cx="7489825" cy="908050"/>
          </a:xfrm>
        </p:spPr>
        <p:txBody>
          <a:bodyPr/>
          <a:lstStyle/>
          <a:p>
            <a:r>
              <a:rPr lang="en-GB" sz="1400" smtClean="0"/>
              <a:t> </a:t>
            </a:r>
          </a:p>
        </p:txBody>
      </p:sp>
      <p:sp>
        <p:nvSpPr>
          <p:cNvPr id="25" name="Rounded Rectangle 6"/>
          <p:cNvSpPr/>
          <p:nvPr/>
        </p:nvSpPr>
        <p:spPr>
          <a:xfrm>
            <a:off x="488950" y="981075"/>
            <a:ext cx="5905500" cy="393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10731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400" b="1" dirty="0">
                <a:solidFill>
                  <a:srgbClr val="3B3D3C"/>
                </a:solidFill>
              </a:rPr>
              <a:t>Designation</a:t>
            </a: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488950" y="1593850"/>
            <a:ext cx="9417050" cy="27938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Commissioning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Preventive maintenance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Outage troubleshooting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After repair check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5838" y="1484313"/>
            <a:ext cx="49625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8504" y="4149080"/>
            <a:ext cx="68407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400" dirty="0" smtClean="0"/>
              <a:t>Issues that can be identified: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dirty="0" smtClean="0"/>
              <a:t>deterioration of electrical insulation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DE" dirty="0" smtClean="0"/>
              <a:t> mechanical displacements/damage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DE" dirty="0" smtClean="0"/>
              <a:t> winding-, bushing-, tap changer-, core- and oil condition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DE" dirty="0" smtClean="0"/>
              <a:t> check for ratio, vector group, no-load&amp; load losses </a:t>
            </a:r>
          </a:p>
          <a:p>
            <a:endParaRPr lang="sv-SE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427038" y="0"/>
            <a:ext cx="7489825" cy="908050"/>
          </a:xfrm>
        </p:spPr>
        <p:txBody>
          <a:bodyPr/>
          <a:lstStyle/>
          <a:p>
            <a:r>
              <a:rPr lang="en-GB" sz="1400" smtClean="0"/>
              <a:t> </a:t>
            </a:r>
          </a:p>
        </p:txBody>
      </p:sp>
      <p:sp>
        <p:nvSpPr>
          <p:cNvPr id="25" name="Rounded Rectangle 6"/>
          <p:cNvSpPr/>
          <p:nvPr/>
        </p:nvSpPr>
        <p:spPr>
          <a:xfrm>
            <a:off x="488950" y="981075"/>
            <a:ext cx="5905500" cy="393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10731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400" b="1" dirty="0">
                <a:solidFill>
                  <a:srgbClr val="3B3D3C"/>
                </a:solidFill>
              </a:rPr>
              <a:t>Unique features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488950" y="1593850"/>
            <a:ext cx="9417050" cy="452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Routine and advanced diagnostic tests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400" dirty="0"/>
              <a:t>Centralized control and reporting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Two sets of cable (</a:t>
            </a:r>
            <a:r>
              <a:rPr lang="en-US" sz="2400" dirty="0" smtClean="0"/>
              <a:t>HV &amp; LV</a:t>
            </a:r>
            <a:r>
              <a:rPr lang="en-US" sz="2400" dirty="0"/>
              <a:t>) shared</a:t>
            </a:r>
            <a:br>
              <a:rPr lang="en-US" sz="2400" dirty="0"/>
            </a:br>
            <a:r>
              <a:rPr lang="en-US" sz="2400" dirty="0"/>
              <a:t> among </a:t>
            </a:r>
            <a:r>
              <a:rPr lang="de-DE" sz="2400" dirty="0"/>
              <a:t>instruments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Automated test circuit arrangement</a:t>
            </a:r>
            <a:br>
              <a:rPr lang="en-US" sz="2400" dirty="0"/>
            </a:br>
            <a:r>
              <a:rPr lang="en-US" sz="2400" dirty="0"/>
              <a:t> and switching process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Safe operation and user guidance </a:t>
            </a:r>
            <a:br>
              <a:rPr lang="en-US" sz="2400" dirty="0"/>
            </a:br>
            <a:r>
              <a:rPr lang="en-US" sz="2400" dirty="0"/>
              <a:t>through the tests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6963" y="1557338"/>
            <a:ext cx="3579812" cy="49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427038" y="0"/>
            <a:ext cx="7489825" cy="908050"/>
          </a:xfrm>
        </p:spPr>
        <p:txBody>
          <a:bodyPr/>
          <a:lstStyle/>
          <a:p>
            <a:r>
              <a:rPr lang="en-GB" sz="1400" smtClean="0"/>
              <a:t> </a:t>
            </a:r>
          </a:p>
        </p:txBody>
      </p:sp>
      <p:sp>
        <p:nvSpPr>
          <p:cNvPr id="25" name="Rounded Rectangle 6"/>
          <p:cNvSpPr/>
          <p:nvPr/>
        </p:nvSpPr>
        <p:spPr>
          <a:xfrm>
            <a:off x="488950" y="981075"/>
            <a:ext cx="5905500" cy="393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10731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400" b="1" dirty="0">
                <a:solidFill>
                  <a:srgbClr val="3B3D3C"/>
                </a:solidFill>
              </a:rPr>
              <a:t>Routine and diagnostic tests onboard:</a:t>
            </a: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488950" y="1484313"/>
            <a:ext cx="9648626" cy="51706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Insulation Resistance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DC Winding resistance / Tap Changer Test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Capacitance and dissipation factor for transformer and bushings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Turn ratio and vector group </a:t>
            </a:r>
            <a:r>
              <a:rPr lang="en-US" dirty="0" smtClean="0"/>
              <a:t>verification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Moisture-in-cellulose assessment with DFR technique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Short </a:t>
            </a:r>
            <a:r>
              <a:rPr lang="en-US" dirty="0"/>
              <a:t>circuit impedance (optional)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Power losses for no-load and short circuit conditions (optional)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Frequency Response Analysis (optional)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Withstand </a:t>
            </a:r>
            <a:r>
              <a:rPr lang="en-US" dirty="0"/>
              <a:t>tests at elevated voltage up to 100 kV AC 50 Hz and 70 kV DC (optional)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Oil breakdown test (optional)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Optional: HV </a:t>
            </a:r>
            <a:r>
              <a:rPr lang="de-DE" dirty="0" err="1" smtClean="0"/>
              <a:t>source</a:t>
            </a:r>
            <a:r>
              <a:rPr lang="de-DE" dirty="0" smtClean="0"/>
              <a:t> on </a:t>
            </a:r>
            <a:r>
              <a:rPr lang="de-DE" dirty="0" err="1" smtClean="0"/>
              <a:t>board</a:t>
            </a:r>
            <a:endParaRPr lang="de-DE" dirty="0" smtClean="0"/>
          </a:p>
        </p:txBody>
      </p:sp>
      <p:sp>
        <p:nvSpPr>
          <p:cNvPr id="8195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© 2012 SebaKMT – Measuring and locating techniques – MADE in GERMANY</a:t>
            </a:r>
            <a:endParaRPr lang="de-DE" smtClean="0">
              <a:latin typeface="Arial" pitchFamily="34" charset="0"/>
            </a:endParaRPr>
          </a:p>
        </p:txBody>
      </p:sp>
      <p:sp>
        <p:nvSpPr>
          <p:cNvPr id="8196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6BAA2D-1ADD-4B7D-9301-2AC986FED023}" type="slidenum">
              <a:rPr lang="de-DE" smtClean="0">
                <a:latin typeface="Arial" pitchFamily="34" charset="0"/>
              </a:rPr>
              <a:pPr/>
              <a:t>26</a:t>
            </a:fld>
            <a:endParaRPr lang="de-DE" smtClean="0">
              <a:latin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528" y="764704"/>
            <a:ext cx="5776416" cy="577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6465168" y="1772816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Single phase HV source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100 kV AC 50 Hz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70 kV DC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563563" y="82550"/>
            <a:ext cx="6477669" cy="584200"/>
          </a:xfrm>
        </p:spPr>
        <p:txBody>
          <a:bodyPr/>
          <a:lstStyle/>
          <a:p>
            <a:r>
              <a:rPr lang="de-DE" dirty="0" smtClean="0"/>
              <a:t>Optional: power </a:t>
            </a:r>
            <a:r>
              <a:rPr lang="de-DE" dirty="0" err="1" smtClean="0"/>
              <a:t>loss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reduced</a:t>
            </a:r>
            <a:r>
              <a:rPr lang="de-DE" dirty="0" smtClean="0"/>
              <a:t> </a:t>
            </a:r>
            <a:r>
              <a:rPr lang="de-DE" dirty="0" err="1" smtClean="0"/>
              <a:t>voltage</a:t>
            </a:r>
            <a:endParaRPr lang="de-DE" dirty="0" smtClean="0"/>
          </a:p>
        </p:txBody>
      </p:sp>
      <p:sp>
        <p:nvSpPr>
          <p:cNvPr id="8195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© 2012 SebaKMT – Measuring and locating techniques – MADE in GERMANY</a:t>
            </a:r>
            <a:endParaRPr lang="de-DE" smtClean="0">
              <a:latin typeface="Arial" pitchFamily="34" charset="0"/>
            </a:endParaRPr>
          </a:p>
        </p:txBody>
      </p:sp>
      <p:sp>
        <p:nvSpPr>
          <p:cNvPr id="8196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6BAA2D-1ADD-4B7D-9301-2AC986FED023}" type="slidenum">
              <a:rPr lang="de-DE" smtClean="0">
                <a:latin typeface="Arial" pitchFamily="34" charset="0"/>
              </a:rPr>
              <a:pPr/>
              <a:t>27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48544" y="1268760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Loss measurement at reduced voltage of 380 / 230 V is a good compromise under on site conditions (due to limitations in power and voltage sources)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No-load circuit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Short circuit condition</a:t>
            </a:r>
          </a:p>
        </p:txBody>
      </p:sp>
      <p:pic>
        <p:nvPicPr>
          <p:cNvPr id="7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3239982"/>
            <a:ext cx="4680520" cy="1989218"/>
          </a:xfrm>
          <a:prstGeom prst="rect">
            <a:avLst/>
          </a:prstGeom>
          <a:noFill/>
        </p:spPr>
      </p:pic>
      <p:sp>
        <p:nvSpPr>
          <p:cNvPr id="8" name="Rechteck 7"/>
          <p:cNvSpPr/>
          <p:nvPr/>
        </p:nvSpPr>
        <p:spPr>
          <a:xfrm>
            <a:off x="632520" y="5452284"/>
            <a:ext cx="8712968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Important to have a factory data on losses at reduced voltage as reference!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427038" y="0"/>
            <a:ext cx="7489825" cy="908050"/>
          </a:xfrm>
        </p:spPr>
        <p:txBody>
          <a:bodyPr/>
          <a:lstStyle/>
          <a:p>
            <a:r>
              <a:rPr lang="en-GB" sz="1400" smtClean="0"/>
              <a:t> </a:t>
            </a:r>
          </a:p>
        </p:txBody>
      </p:sp>
      <p:sp>
        <p:nvSpPr>
          <p:cNvPr id="25" name="Rounded Rectangle 6"/>
          <p:cNvSpPr/>
          <p:nvPr/>
        </p:nvSpPr>
        <p:spPr>
          <a:xfrm>
            <a:off x="488950" y="981075"/>
            <a:ext cx="5905500" cy="393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10731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400" b="1" dirty="0">
                <a:solidFill>
                  <a:srgbClr val="3B3D3C"/>
                </a:solidFill>
              </a:rPr>
              <a:t>Well-known components: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188" y="1844675"/>
            <a:ext cx="8129587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427038" y="0"/>
            <a:ext cx="7489825" cy="908050"/>
          </a:xfrm>
        </p:spPr>
        <p:txBody>
          <a:bodyPr/>
          <a:lstStyle/>
          <a:p>
            <a:r>
              <a:rPr lang="en-GB" sz="1400" smtClean="0"/>
              <a:t> </a:t>
            </a:r>
          </a:p>
        </p:txBody>
      </p:sp>
      <p:sp>
        <p:nvSpPr>
          <p:cNvPr id="25" name="Rounded Rectangle 6"/>
          <p:cNvSpPr/>
          <p:nvPr/>
        </p:nvSpPr>
        <p:spPr>
          <a:xfrm>
            <a:off x="488950" y="981075"/>
            <a:ext cx="5905500" cy="393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10731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400" b="1" dirty="0">
                <a:solidFill>
                  <a:srgbClr val="3B3D3C"/>
                </a:solidFill>
              </a:rPr>
              <a:t>Specification: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2413" y="-26988"/>
            <a:ext cx="5324475" cy="695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121352" y="0"/>
            <a:ext cx="1584176" cy="5486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" charset="-128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228600"/>
            <a:ext cx="7926520" cy="642938"/>
          </a:xfrm>
        </p:spPr>
        <p:txBody>
          <a:bodyPr/>
          <a:lstStyle/>
          <a:p>
            <a:r>
              <a:rPr lang="en-US" sz="2000" dirty="0" smtClean="0"/>
              <a:t>Testing and Standards for Power Transformers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072" y="1143000"/>
            <a:ext cx="6934200" cy="4429125"/>
          </a:xfrm>
        </p:spPr>
        <p:txBody>
          <a:bodyPr/>
          <a:lstStyle/>
          <a:p>
            <a:r>
              <a:rPr lang="en-US" sz="2000" dirty="0" smtClean="0"/>
              <a:t>CIGRE</a:t>
            </a:r>
          </a:p>
          <a:p>
            <a:pPr lvl="1"/>
            <a:r>
              <a:rPr lang="en-US" sz="1600" dirty="0" smtClean="0"/>
              <a:t>CIGRE Brochure 342 (SFRA-FRAX)</a:t>
            </a:r>
          </a:p>
          <a:p>
            <a:pPr lvl="1"/>
            <a:r>
              <a:rPr lang="en-US" sz="1600" dirty="0" smtClean="0"/>
              <a:t>CIGRE Brochure 414 (DFR-IDAX)</a:t>
            </a:r>
          </a:p>
          <a:p>
            <a:pPr lvl="1"/>
            <a:r>
              <a:rPr lang="sv-SE" sz="1600" dirty="0" smtClean="0"/>
              <a:t>CIGRE Brochure 445 (Guide for </a:t>
            </a:r>
            <a:r>
              <a:rPr lang="en-US" sz="1600" dirty="0" smtClean="0"/>
              <a:t>Transformer Maintenance)</a:t>
            </a:r>
          </a:p>
          <a:p>
            <a:r>
              <a:rPr lang="en-US" sz="2000" dirty="0" smtClean="0"/>
              <a:t>IEC, TC 14</a:t>
            </a:r>
          </a:p>
          <a:p>
            <a:pPr lvl="1"/>
            <a:r>
              <a:rPr lang="en-US" sz="1600" dirty="0" smtClean="0"/>
              <a:t>IEC 60076-1, Power Transformers</a:t>
            </a:r>
          </a:p>
          <a:p>
            <a:pPr lvl="1"/>
            <a:r>
              <a:rPr lang="en-US" sz="1600" dirty="0" smtClean="0"/>
              <a:t>IEC 60076-2, Temperature rise</a:t>
            </a:r>
          </a:p>
          <a:p>
            <a:pPr lvl="1"/>
            <a:r>
              <a:rPr lang="en-US" sz="1600" dirty="0" smtClean="0"/>
              <a:t>IEC 60076-3, Insulation levels, dielectric tests and external clearances in air</a:t>
            </a:r>
          </a:p>
          <a:p>
            <a:pPr lvl="1"/>
            <a:r>
              <a:rPr lang="en-US" sz="1600" dirty="0" smtClean="0"/>
              <a:t>IEC 60076-18, Measurement of frequency response (SFRA) </a:t>
            </a:r>
            <a:endParaRPr lang="en-US" sz="1200" dirty="0" smtClean="0"/>
          </a:p>
          <a:p>
            <a:r>
              <a:rPr lang="en-US" sz="2000" dirty="0" smtClean="0"/>
              <a:t>ANSI, IEEE Transformer Committee</a:t>
            </a:r>
          </a:p>
          <a:p>
            <a:pPr lvl="1"/>
            <a:r>
              <a:rPr lang="en-US" sz="1600" dirty="0" smtClean="0"/>
              <a:t>IEEE C57.152		(former IEEE 62-1995)</a:t>
            </a:r>
          </a:p>
          <a:p>
            <a:pPr lvl="1"/>
            <a:r>
              <a:rPr lang="en-US" sz="1600" dirty="0" smtClean="0"/>
              <a:t>IEEE C57.12.00-2006	(under revision)</a:t>
            </a:r>
          </a:p>
          <a:p>
            <a:pPr lvl="1"/>
            <a:r>
              <a:rPr lang="en-US" sz="1600" dirty="0" smtClean="0"/>
              <a:t>IEEE C57.12.90-2006   (under revision)</a:t>
            </a:r>
          </a:p>
          <a:p>
            <a:pPr lvl="1"/>
            <a:r>
              <a:rPr lang="en-US" sz="1600" dirty="0" smtClean="0"/>
              <a:t>IEEE PC57.149		(SFRA)</a:t>
            </a:r>
          </a:p>
          <a:p>
            <a:r>
              <a:rPr lang="en-US" sz="2000" dirty="0" smtClean="0"/>
              <a:t>GOST</a:t>
            </a:r>
          </a:p>
          <a:p>
            <a:pPr lvl="1"/>
            <a:r>
              <a:rPr lang="en-US" sz="1600" dirty="0" smtClean="0"/>
              <a:t>GOST 11677-85, Power Transformers</a:t>
            </a:r>
          </a:p>
          <a:p>
            <a:pPr lvl="1"/>
            <a:endParaRPr lang="en-US" sz="1600" dirty="0" smtClean="0"/>
          </a:p>
          <a:p>
            <a:pPr>
              <a:buFont typeface="Wingdings" pitchFamily="2" charset="2"/>
              <a:buNone/>
            </a:pPr>
            <a:endParaRPr lang="en-US" sz="2000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7350" y="914400"/>
            <a:ext cx="1816100" cy="28876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6750" y="152400"/>
            <a:ext cx="2031075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4401" y="3352801"/>
            <a:ext cx="1786864" cy="22336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27038" y="0"/>
            <a:ext cx="7489825" cy="908050"/>
          </a:xfrm>
        </p:spPr>
        <p:txBody>
          <a:bodyPr/>
          <a:lstStyle/>
          <a:p>
            <a:r>
              <a:rPr lang="en-GB" sz="1400" smtClean="0"/>
              <a:t> </a:t>
            </a:r>
          </a:p>
        </p:txBody>
      </p:sp>
      <p:sp>
        <p:nvSpPr>
          <p:cNvPr id="25" name="Rounded Rectangle 6"/>
          <p:cNvSpPr/>
          <p:nvPr/>
        </p:nvSpPr>
        <p:spPr>
          <a:xfrm>
            <a:off x="488950" y="981075"/>
            <a:ext cx="5905500" cy="393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10731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400" b="1" dirty="0">
                <a:solidFill>
                  <a:srgbClr val="3B3D3C"/>
                </a:solidFill>
              </a:rPr>
              <a:t>Software: Device selector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850" y="1484313"/>
            <a:ext cx="3532188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6363" y="1484313"/>
            <a:ext cx="3582987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8313" y="4365625"/>
            <a:ext cx="3082925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563563" y="82550"/>
            <a:ext cx="6477669" cy="584200"/>
          </a:xfrm>
        </p:spPr>
        <p:txBody>
          <a:bodyPr/>
          <a:lstStyle/>
          <a:p>
            <a:r>
              <a:rPr lang="de-DE" dirty="0" smtClean="0"/>
              <a:t>Optional: power </a:t>
            </a:r>
            <a:r>
              <a:rPr lang="de-DE" dirty="0" err="1" smtClean="0"/>
              <a:t>loss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reduced</a:t>
            </a:r>
            <a:r>
              <a:rPr lang="de-DE" dirty="0" smtClean="0"/>
              <a:t> </a:t>
            </a:r>
            <a:r>
              <a:rPr lang="de-DE" dirty="0" err="1" smtClean="0"/>
              <a:t>voltage</a:t>
            </a:r>
            <a:endParaRPr lang="de-DE" dirty="0" smtClean="0"/>
          </a:p>
        </p:txBody>
      </p:sp>
      <p:sp>
        <p:nvSpPr>
          <p:cNvPr id="8195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© 2012 SebaKMT – Measuring and locating techniques – MADE in GERMANY</a:t>
            </a:r>
            <a:endParaRPr lang="de-DE" smtClean="0">
              <a:latin typeface="Arial" pitchFamily="34" charset="0"/>
            </a:endParaRPr>
          </a:p>
        </p:txBody>
      </p:sp>
      <p:sp>
        <p:nvSpPr>
          <p:cNvPr id="8196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6BAA2D-1ADD-4B7D-9301-2AC986FED023}" type="slidenum">
              <a:rPr lang="de-DE" smtClean="0">
                <a:latin typeface="Arial" pitchFamily="34" charset="0"/>
              </a:rPr>
              <a:pPr/>
              <a:t>31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32520" y="5452284"/>
            <a:ext cx="8712968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Important to have a factory data on losses at reduced voltage as reference!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96" y="908720"/>
            <a:ext cx="9217024" cy="338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>
          <a:xfrm>
            <a:off x="427038" y="0"/>
            <a:ext cx="7489825" cy="908050"/>
          </a:xfrm>
        </p:spPr>
        <p:txBody>
          <a:bodyPr/>
          <a:lstStyle/>
          <a:p>
            <a:r>
              <a:rPr lang="en-GB" sz="1400" smtClean="0"/>
              <a:t> </a:t>
            </a:r>
          </a:p>
        </p:txBody>
      </p:sp>
      <p:sp>
        <p:nvSpPr>
          <p:cNvPr id="25" name="Rounded Rectangle 6"/>
          <p:cNvSpPr/>
          <p:nvPr/>
        </p:nvSpPr>
        <p:spPr>
          <a:xfrm>
            <a:off x="488504" y="692696"/>
            <a:ext cx="5905500" cy="393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10731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400" b="1" dirty="0" smtClean="0">
                <a:solidFill>
                  <a:srgbClr val="3B3D3C"/>
                </a:solidFill>
              </a:rPr>
              <a:t>Software: </a:t>
            </a:r>
            <a:r>
              <a:rPr lang="en-US" sz="2400" b="1" dirty="0" err="1">
                <a:solidFill>
                  <a:srgbClr val="3B3D3C"/>
                </a:solidFill>
              </a:rPr>
              <a:t>PowerDB</a:t>
            </a:r>
            <a:endParaRPr lang="en-US" sz="2400" b="1" dirty="0">
              <a:solidFill>
                <a:srgbClr val="3B3D3C"/>
              </a:solidFill>
            </a:endParaRPr>
          </a:p>
        </p:txBody>
      </p:sp>
      <p:pic>
        <p:nvPicPr>
          <p:cNvPr id="5" name="PDBLite_TransMasterForm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211" y="1124745"/>
            <a:ext cx="8388039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427038" y="0"/>
            <a:ext cx="7489825" cy="908050"/>
          </a:xfrm>
        </p:spPr>
        <p:txBody>
          <a:bodyPr/>
          <a:lstStyle/>
          <a:p>
            <a:r>
              <a:rPr lang="en-GB" sz="1400" smtClean="0"/>
              <a:t> </a:t>
            </a:r>
          </a:p>
        </p:txBody>
      </p:sp>
      <p:sp>
        <p:nvSpPr>
          <p:cNvPr id="25" name="Rounded Rectangle 6"/>
          <p:cNvSpPr/>
          <p:nvPr/>
        </p:nvSpPr>
        <p:spPr>
          <a:xfrm>
            <a:off x="488950" y="981075"/>
            <a:ext cx="5905500" cy="393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10731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400" b="1" dirty="0">
                <a:solidFill>
                  <a:srgbClr val="3B3D3C"/>
                </a:solidFill>
              </a:rPr>
              <a:t>Complete report with </a:t>
            </a:r>
            <a:r>
              <a:rPr lang="en-US" sz="2400" b="1" dirty="0" err="1">
                <a:solidFill>
                  <a:srgbClr val="3B3D3C"/>
                </a:solidFill>
              </a:rPr>
              <a:t>PowerDB</a:t>
            </a:r>
            <a:endParaRPr lang="en-US" sz="2400" b="1" dirty="0">
              <a:solidFill>
                <a:srgbClr val="3B3D3C"/>
              </a:solidFill>
            </a:endParaRP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8450" y="1412875"/>
            <a:ext cx="6259513" cy="552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© 2012 SebaKMT – Measuring and locating techniques – MADE in GERMANY</a:t>
            </a:r>
            <a:endParaRPr lang="de-DE" smtClean="0">
              <a:latin typeface="Arial" pitchFamily="34" charset="0"/>
            </a:endParaRPr>
          </a:p>
        </p:txBody>
      </p:sp>
      <p:sp>
        <p:nvSpPr>
          <p:cNvPr id="21507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049C498-F3E0-410F-9E5F-42D00A0021DD}" type="slidenum">
              <a:rPr lang="de-DE" smtClean="0">
                <a:latin typeface="Arial" pitchFamily="34" charset="0"/>
              </a:rPr>
              <a:pPr/>
              <a:t>34</a:t>
            </a:fld>
            <a:endParaRPr lang="de-DE" smtClean="0">
              <a:latin typeface="Arial" pitchFamily="34" charset="0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600075"/>
            <a:ext cx="8897938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 smtClean="0"/>
              <a:t>Conclusions</a:t>
            </a:r>
            <a:endParaRPr lang="sv-S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Transformer test van concept:</a:t>
            </a:r>
          </a:p>
          <a:p>
            <a:pPr lvl="1"/>
            <a:r>
              <a:rPr lang="en-US" sz="2400" dirty="0" smtClean="0"/>
              <a:t>combines routine electric tests and advanced diagnostic techniques</a:t>
            </a:r>
          </a:p>
          <a:p>
            <a:pPr lvl="1"/>
            <a:r>
              <a:rPr lang="sv-SE" sz="2400" dirty="0" smtClean="0"/>
              <a:t>allows a complete transformer check in field.</a:t>
            </a:r>
            <a:endParaRPr lang="en-US" sz="2400" dirty="0" smtClean="0"/>
          </a:p>
          <a:p>
            <a:r>
              <a:rPr lang="sv-SE" dirty="0" smtClean="0"/>
              <a:t>Field experiences:</a:t>
            </a:r>
          </a:p>
          <a:p>
            <a:pPr lvl="1"/>
            <a:r>
              <a:rPr lang="en-US" sz="2400" dirty="0" smtClean="0"/>
              <a:t>substantial testing time saving &gt;70%</a:t>
            </a:r>
          </a:p>
          <a:p>
            <a:pPr lvl="1"/>
            <a:r>
              <a:rPr lang="sv-SE" sz="2400" dirty="0" smtClean="0"/>
              <a:t>help prevent accidents</a:t>
            </a:r>
          </a:p>
          <a:p>
            <a:r>
              <a:rPr lang="sv-SE" dirty="0" smtClean="0"/>
              <a:t>Streamlined data handling:</a:t>
            </a:r>
          </a:p>
          <a:p>
            <a:pPr lvl="1"/>
            <a:r>
              <a:rPr lang="sv-SE" sz="2400" dirty="0" smtClean="0"/>
              <a:t>reporting, database for assessing results, comparing w </a:t>
            </a:r>
            <a:r>
              <a:rPr lang="en-US" sz="2400" dirty="0" smtClean="0"/>
              <a:t>previous tests and eventually establishing trend of the transformer condition</a:t>
            </a:r>
            <a:endParaRPr lang="sv-SE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2012 SebaKMT – Measuring and locating techniques – MADE in GERMANY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61126D-831C-4738-9BF6-9610A52306A9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3200" y="2852936"/>
            <a:ext cx="2864768" cy="189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2012 SebaKMT – Measuring and locating techniques – MADE in GERMANY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61126D-831C-4738-9BF6-9610A52306A9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2972780" y="2921169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0" dirty="0" smtClean="0"/>
              <a:t>Thank you!</a:t>
            </a:r>
            <a:endParaRPr lang="sv-SE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" y="381000"/>
            <a:ext cx="8997950" cy="642938"/>
          </a:xfrm>
        </p:spPr>
        <p:txBody>
          <a:bodyPr/>
          <a:lstStyle/>
          <a:p>
            <a:pPr eaLnBrk="1" hangingPunct="1"/>
            <a:r>
              <a:rPr lang="sv-SE" sz="2000" dirty="0" smtClean="0"/>
              <a:t>Guides and standards for transformer testing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818621" y="1639888"/>
            <a:ext cx="8346150" cy="4303712"/>
          </a:xfrm>
        </p:spPr>
        <p:txBody>
          <a:bodyPr/>
          <a:lstStyle/>
          <a:p>
            <a:r>
              <a:rPr lang="en-US" sz="2000" dirty="0" smtClean="0"/>
              <a:t>Most standards (IEC and ANSI/IEEE) are focusing on new transformers and factory testing</a:t>
            </a:r>
          </a:p>
          <a:p>
            <a:r>
              <a:rPr lang="en-US" sz="2000" dirty="0" smtClean="0"/>
              <a:t>Workgroups in e.g. </a:t>
            </a:r>
            <a:r>
              <a:rPr lang="en-US" sz="2000" dirty="0" err="1" smtClean="0"/>
              <a:t>Cigré</a:t>
            </a:r>
            <a:r>
              <a:rPr lang="en-US" sz="2000" dirty="0" smtClean="0"/>
              <a:t> have over the years produced a lot of Technical Brochures (TB) e.g. on sweep frequency response measurements (TB342), partial discharge (TB366), dielectric response measurements (TB414) etc</a:t>
            </a:r>
          </a:p>
          <a:p>
            <a:r>
              <a:rPr lang="en-US" sz="2000" dirty="0" smtClean="0"/>
              <a:t>IEEE 62-1995 “Diagnostic Field Testing of Fluid-Filled Power Transformers, Regulators, and Reactors” is probably the most well-known guide for diagnostic field testing of oil filled power transformers. The guide today belong to the IEEE C57-series and last published revision is C57.152-2013</a:t>
            </a:r>
          </a:p>
          <a:p>
            <a:pPr>
              <a:buFont typeface="Wingdings" pitchFamily="2" charset="2"/>
              <a:buNone/>
            </a:pPr>
            <a:endParaRPr lang="en-US" sz="22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2120" y="765175"/>
            <a:ext cx="4208330" cy="5543550"/>
          </a:xfrm>
        </p:spPr>
        <p:txBody>
          <a:bodyPr/>
          <a:lstStyle/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Cigré</a:t>
            </a:r>
            <a:r>
              <a:rPr lang="en-US" sz="2800" dirty="0" smtClean="0">
                <a:solidFill>
                  <a:schemeClr val="tx1"/>
                </a:solidFill>
              </a:rPr>
              <a:t> Technical Brochure 445, 2011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Guide for Transformer Maintenance</a:t>
            </a:r>
            <a:r>
              <a:rPr lang="sv-SE" sz="2400" dirty="0" smtClean="0">
                <a:solidFill>
                  <a:schemeClr val="tx1"/>
                </a:solidFill>
              </a:rPr>
              <a:t/>
            </a:r>
            <a:br>
              <a:rPr lang="sv-SE" sz="2400" dirty="0" smtClean="0">
                <a:solidFill>
                  <a:schemeClr val="tx1"/>
                </a:solidFill>
              </a:rPr>
            </a:br>
            <a:r>
              <a:rPr lang="sv-SE" sz="2400" dirty="0" smtClean="0">
                <a:solidFill>
                  <a:schemeClr val="tx1"/>
                </a:solidFill>
              </a:rPr>
              <a:t/>
            </a:r>
            <a:br>
              <a:rPr lang="sv-SE" sz="2400" dirty="0" smtClean="0">
                <a:solidFill>
                  <a:schemeClr val="tx1"/>
                </a:solidFill>
              </a:rPr>
            </a:br>
            <a:r>
              <a:rPr lang="sv-SE" sz="2400" dirty="0" smtClean="0">
                <a:solidFill>
                  <a:schemeClr val="tx1"/>
                </a:solidFill>
              </a:rPr>
              <a:t/>
            </a:r>
            <a:br>
              <a:rPr lang="sv-SE" sz="2400" dirty="0" smtClean="0">
                <a:solidFill>
                  <a:schemeClr val="tx1"/>
                </a:solidFill>
              </a:rPr>
            </a:br>
            <a:r>
              <a:rPr lang="sv-SE" sz="2400" dirty="0" smtClean="0">
                <a:solidFill>
                  <a:schemeClr val="tx1"/>
                </a:solidFill>
              </a:rPr>
              <a:t/>
            </a:r>
            <a:br>
              <a:rPr lang="sv-SE" sz="2400" dirty="0" smtClean="0">
                <a:solidFill>
                  <a:schemeClr val="tx1"/>
                </a:solidFill>
              </a:rPr>
            </a:br>
            <a:r>
              <a:rPr lang="sv-SE" sz="2400" dirty="0" smtClean="0">
                <a:solidFill>
                  <a:schemeClr val="tx1"/>
                </a:solidFill>
              </a:rPr>
              <a:t/>
            </a:r>
            <a:br>
              <a:rPr lang="sv-SE" sz="2400" dirty="0" smtClean="0">
                <a:solidFill>
                  <a:schemeClr val="tx1"/>
                </a:solidFill>
              </a:rPr>
            </a:br>
            <a:endParaRPr lang="sv-SE" sz="2400" dirty="0" smtClean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r="46" b="58"/>
          <a:stretch>
            <a:fillRect/>
          </a:stretch>
        </p:blipFill>
        <p:spPr bwMode="auto">
          <a:xfrm>
            <a:off x="5577285" y="188913"/>
            <a:ext cx="4112021" cy="5400675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41231" y="404814"/>
            <a:ext cx="7926519" cy="642937"/>
          </a:xfrm>
        </p:spPr>
        <p:txBody>
          <a:bodyPr/>
          <a:lstStyle/>
          <a:p>
            <a:pPr eaLnBrk="1" hangingPunct="1"/>
            <a:r>
              <a:rPr lang="sv-SE" smtClean="0"/>
              <a:t>CIGRE TB 445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818621" y="1639888"/>
            <a:ext cx="8346150" cy="4303712"/>
          </a:xfrm>
        </p:spPr>
        <p:txBody>
          <a:bodyPr/>
          <a:lstStyle/>
          <a:p>
            <a:pPr marL="315913" lvl="1" indent="-315913">
              <a:buFont typeface="Wingdings" pitchFamily="2" charset="2"/>
              <a:buChar char="n"/>
            </a:pPr>
            <a:r>
              <a:rPr lang="en-US" smtClean="0"/>
              <a:t>Cigré TB 445, ”Guide for Transformer Maintenance”, was published 2011</a:t>
            </a:r>
          </a:p>
          <a:p>
            <a:pPr marL="315913" lvl="1" indent="-315913">
              <a:buFont typeface="Wingdings" pitchFamily="2" charset="2"/>
              <a:buChar char="n"/>
            </a:pPr>
            <a:r>
              <a:rPr lang="en-US" smtClean="0"/>
              <a:t>TB 445 is a comprehensive combination of education handbook, transformer encyclopedia and a guide for transformer maintenance including guidelines for how to perform measurements in the field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283" y="1371601"/>
            <a:ext cx="7938558" cy="4303713"/>
          </a:xfrm>
        </p:spPr>
        <p:txBody>
          <a:bodyPr/>
          <a:lstStyle/>
          <a:p>
            <a:pPr>
              <a:buNone/>
            </a:pPr>
            <a:r>
              <a:rPr lang="sv-SE" dirty="0" smtClean="0"/>
              <a:t>From CIGRE TB445 (2011)</a:t>
            </a:r>
          </a:p>
          <a:p>
            <a:pPr>
              <a:buNone/>
            </a:pPr>
            <a:endParaRPr lang="sv-S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51" y="2057400"/>
            <a:ext cx="9374585" cy="346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r="-37" b="-3"/>
          <a:stretch>
            <a:fillRect/>
          </a:stretch>
        </p:blipFill>
        <p:spPr bwMode="auto">
          <a:xfrm>
            <a:off x="990600" y="762000"/>
            <a:ext cx="7924800" cy="6096000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116632"/>
            <a:ext cx="9575800" cy="642938"/>
          </a:xfrm>
        </p:spPr>
        <p:txBody>
          <a:bodyPr/>
          <a:lstStyle/>
          <a:p>
            <a:pPr eaLnBrk="1" hangingPunct="1"/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 smtClean="0"/>
              <a:t>   ”Diagnostic” matrix CIGRE TB445 </a:t>
            </a:r>
            <a:r>
              <a:rPr lang="sv-SE" sz="3200" dirty="0" smtClean="0"/>
              <a:t/>
            </a:r>
            <a:br>
              <a:rPr lang="sv-SE" sz="3200" dirty="0" smtClean="0"/>
            </a:br>
            <a:r>
              <a:rPr lang="sv-SE" sz="3200" dirty="0" smtClean="0"/>
              <a:t/>
            </a:r>
            <a:br>
              <a:rPr lang="sv-SE" sz="3200" dirty="0" smtClean="0"/>
            </a:br>
            <a:endParaRPr lang="sv-SE" sz="32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" y="228600"/>
            <a:ext cx="8667750" cy="533400"/>
          </a:xfrm>
        </p:spPr>
        <p:txBody>
          <a:bodyPr/>
          <a:lstStyle/>
          <a:p>
            <a:r>
              <a:rPr lang="en-US" smtClean="0"/>
              <a:t>Transformer testing by Megger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7850" y="795339"/>
          <a:ext cx="8750300" cy="4993622"/>
        </p:xfrm>
        <a:graphic>
          <a:graphicData uri="http://schemas.openxmlformats.org/drawingml/2006/table">
            <a:tbl>
              <a:tblPr/>
              <a:tblGrid>
                <a:gridCol w="904610"/>
                <a:gridCol w="751550"/>
                <a:gridCol w="2129102"/>
                <a:gridCol w="507338"/>
                <a:gridCol w="412750"/>
                <a:gridCol w="330200"/>
                <a:gridCol w="412750"/>
                <a:gridCol w="495300"/>
                <a:gridCol w="412750"/>
                <a:gridCol w="412750"/>
                <a:gridCol w="495300"/>
                <a:gridCol w="412750"/>
                <a:gridCol w="357717"/>
                <a:gridCol w="359437"/>
                <a:gridCol w="355996"/>
              </a:tblGrid>
              <a:tr h="33813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STANDARD TEST TYPES</a:t>
                      </a:r>
                    </a:p>
                  </a:txBody>
                  <a:tcPr marL="6176" marR="6176" marT="570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MEGGER TEST SETS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3175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Component</a:t>
                      </a:r>
                    </a:p>
                  </a:txBody>
                  <a:tcPr marL="6176" marR="6176" marT="570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Test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Delta</a:t>
                      </a:r>
                    </a:p>
                  </a:txBody>
                  <a:tcPr marL="6176" marR="6176" marT="570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IDAX </a:t>
                      </a:r>
                    </a:p>
                  </a:txBody>
                  <a:tcPr marL="6176" marR="6176" marT="570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MIT</a:t>
                      </a:r>
                    </a:p>
                  </a:txBody>
                  <a:tcPr marL="6176" marR="6176" marT="570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FRAX</a:t>
                      </a:r>
                    </a:p>
                  </a:txBody>
                  <a:tcPr marL="6176" marR="6176" marT="570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MLR</a:t>
                      </a:r>
                    </a:p>
                  </a:txBody>
                  <a:tcPr marL="6176" marR="6176" marT="570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TTR</a:t>
                      </a:r>
                    </a:p>
                  </a:txBody>
                  <a:tcPr marL="6176" marR="6176" marT="570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MTO</a:t>
                      </a:r>
                    </a:p>
                  </a:txBody>
                  <a:tcPr marL="6176" marR="6176" marT="570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LTC 135</a:t>
                      </a:r>
                    </a:p>
                  </a:txBody>
                  <a:tcPr marL="6176" marR="6176" marT="570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MoM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TRAX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OTS</a:t>
                      </a:r>
                    </a:p>
                  </a:txBody>
                  <a:tcPr marL="6176" marR="6176" marT="570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KF</a:t>
                      </a:r>
                    </a:p>
                  </a:txBody>
                  <a:tcPr marL="6176" marR="6176" marT="570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rowSpan="9"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Windings</a:t>
                      </a:r>
                    </a:p>
                  </a:txBody>
                  <a:tcPr marL="6176" marR="6176" marT="570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9"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Resistance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gridSpan="2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Ratio/polarity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gridSpan="2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Excitation current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gridSpan="2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Short-circuit impedance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gridSpan="2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Frequency response analysis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gridSpan="2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Insulation resistance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gridSpan="2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Capacitance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gridSpan="2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Power factor/tan delta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gridSpan="2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Dielectric frequency response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rowSpan="3"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Bushings</a:t>
                      </a:r>
                    </a:p>
                  </a:txBody>
                  <a:tcPr marL="6176" marR="6176" marT="570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Capacitance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gridSpan="2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Power factor/tan delta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gridSpan="2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Dielectric frequency response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rowSpan="3"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Insulating oil</a:t>
                      </a:r>
                    </a:p>
                  </a:txBody>
                  <a:tcPr marL="6176" marR="6176" marT="570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Water content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gridSpan="2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Dielectric strength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gridSpan="2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Power factor/tan delta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Cellulose insulation</a:t>
                      </a:r>
                    </a:p>
                  </a:txBody>
                  <a:tcPr marL="6176" marR="6176" marT="570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Moisture content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Tap changers</a:t>
                      </a:r>
                    </a:p>
                  </a:txBody>
                  <a:tcPr marL="6176" marR="6176" marT="570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Load</a:t>
                      </a:r>
                    </a:p>
                  </a:txBody>
                  <a:tcPr marL="6176" marR="6176" marT="570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Resistance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Ratio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Continuity (make before break)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Dynamic  resistance (DRM)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De-energized</a:t>
                      </a:r>
                    </a:p>
                  </a:txBody>
                  <a:tcPr marL="6176" marR="6176" marT="570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Resistance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Ratio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rowSpan="3"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Core/Tank</a:t>
                      </a:r>
                    </a:p>
                  </a:txBody>
                  <a:tcPr marL="6176" marR="6176" marT="570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Insulation resistance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863">
                <a:tc gridSpan="2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Frequency response analysis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7800">
                <a:tc gridSpan="2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Ground test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176" marR="6176" marT="570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>
            <a:hlinkClick r:id="rId3" action="ppaction://hlinkpres?slideindex=1&amp;slidetitle=Transformer testing by Megger"/>
          </p:cNvPr>
          <p:cNvSpPr/>
          <p:nvPr/>
        </p:nvSpPr>
        <p:spPr bwMode="auto">
          <a:xfrm>
            <a:off x="8502650" y="6324600"/>
            <a:ext cx="742950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Arrow Connector 6">
            <a:hlinkClick r:id="rId3" action="ppaction://hlinkpres?slideindex=2&amp;slidetitle=Transformer testing tool-box from Megger!"/>
          </p:cNvPr>
          <p:cNvCxnSpPr/>
          <p:nvPr/>
        </p:nvCxnSpPr>
        <p:spPr bwMode="auto">
          <a:xfrm>
            <a:off x="8667750" y="6477000"/>
            <a:ext cx="41275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sm" len="sm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Benutzerdefiniert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ED1B2E"/>
      </a:accent1>
      <a:accent2>
        <a:srgbClr val="CECECE"/>
      </a:accent2>
      <a:accent3>
        <a:srgbClr val="FFFFFF"/>
      </a:accent3>
      <a:accent4>
        <a:srgbClr val="00AB59"/>
      </a:accent4>
      <a:accent5>
        <a:srgbClr val="FFC423"/>
      </a:accent5>
      <a:accent6>
        <a:srgbClr val="A8651D"/>
      </a:accent6>
      <a:hlink>
        <a:srgbClr val="231F20"/>
      </a:hlink>
      <a:folHlink>
        <a:srgbClr val="231F20"/>
      </a:folHlink>
    </a:clrScheme>
    <a:fontScheme name="Leere Prä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1174</Words>
  <Application>Microsoft Office PowerPoint</Application>
  <PresentationFormat>Лист A4 (210x297 мм)</PresentationFormat>
  <Paragraphs>541</Paragraphs>
  <Slides>36</Slides>
  <Notes>19</Notes>
  <HiddenSlides>2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Leere Präsentation</vt:lpstr>
      <vt:lpstr> </vt:lpstr>
      <vt:lpstr>Презентация PowerPoint</vt:lpstr>
      <vt:lpstr>Testing and Standards for Power Transformers</vt:lpstr>
      <vt:lpstr>Guides and standards for transformer testing</vt:lpstr>
      <vt:lpstr>Cigré Technical Brochure 445, 2011  Guide for Transformer Maintenance     </vt:lpstr>
      <vt:lpstr>CIGRE TB 445</vt:lpstr>
      <vt:lpstr>Презентация PowerPoint</vt:lpstr>
      <vt:lpstr>      ”Diagnostic” matrix CIGRE TB445   </vt:lpstr>
      <vt:lpstr>Transformer testing by Megger</vt:lpstr>
      <vt:lpstr>So many tests to do?</vt:lpstr>
      <vt:lpstr>Ambient conditions?</vt:lpstr>
      <vt:lpstr>Number of climbs up and down a ladder?</vt:lpstr>
      <vt:lpstr>Презентация PowerPoint</vt:lpstr>
      <vt:lpstr>Презентация PowerPoint</vt:lpstr>
      <vt:lpstr>Historie Kabelmesswagen    </vt:lpstr>
      <vt:lpstr> </vt:lpstr>
      <vt:lpstr> </vt:lpstr>
      <vt:lpstr> </vt:lpstr>
      <vt:lpstr> </vt:lpstr>
      <vt:lpstr>HV commutator</vt:lpstr>
      <vt:lpstr>LV commutator</vt:lpstr>
      <vt:lpstr>External design</vt:lpstr>
      <vt:lpstr> </vt:lpstr>
      <vt:lpstr> </vt:lpstr>
      <vt:lpstr> </vt:lpstr>
      <vt:lpstr>Optional: HV source on board</vt:lpstr>
      <vt:lpstr>Optional: power loss measurement at reduced voltage</vt:lpstr>
      <vt:lpstr> </vt:lpstr>
      <vt:lpstr> </vt:lpstr>
      <vt:lpstr> </vt:lpstr>
      <vt:lpstr>Optional: power loss measurement at reduced voltage</vt:lpstr>
      <vt:lpstr> </vt:lpstr>
      <vt:lpstr> </vt:lpstr>
      <vt:lpstr>Презентация PowerPoint</vt:lpstr>
      <vt:lpstr>Conclusions</vt:lpstr>
      <vt:lpstr>Презентация PowerPoint</vt:lpstr>
    </vt:vector>
  </TitlesOfParts>
  <Company>o 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Mark Behringer</dc:creator>
  <cp:lastModifiedBy>Андрей П. Алеев</cp:lastModifiedBy>
  <cp:revision>687</cp:revision>
  <cp:lastPrinted>2011-10-24T07:18:28Z</cp:lastPrinted>
  <dcterms:modified xsi:type="dcterms:W3CDTF">2015-11-23T10:01:29Z</dcterms:modified>
</cp:coreProperties>
</file>